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317" r:id="rId4"/>
    <p:sldId id="318" r:id="rId5"/>
    <p:sldId id="278" r:id="rId6"/>
    <p:sldId id="319" r:id="rId7"/>
    <p:sldId id="322" r:id="rId8"/>
    <p:sldId id="323" r:id="rId9"/>
    <p:sldId id="324" r:id="rId10"/>
    <p:sldId id="326" r:id="rId11"/>
    <p:sldId id="327" r:id="rId12"/>
    <p:sldId id="288" r:id="rId13"/>
    <p:sldId id="331" r:id="rId14"/>
    <p:sldId id="334" r:id="rId15"/>
    <p:sldId id="333" r:id="rId16"/>
    <p:sldId id="332" r:id="rId17"/>
    <p:sldId id="335" r:id="rId18"/>
    <p:sldId id="261" r:id="rId19"/>
    <p:sldId id="300" r:id="rId20"/>
    <p:sldId id="311" r:id="rId21"/>
    <p:sldId id="293" r:id="rId22"/>
    <p:sldId id="304" r:id="rId23"/>
    <p:sldId id="305" r:id="rId24"/>
    <p:sldId id="306" r:id="rId25"/>
    <p:sldId id="301" r:id="rId26"/>
    <p:sldId id="269" r:id="rId27"/>
    <p:sldId id="336" r:id="rId28"/>
    <p:sldId id="340" r:id="rId29"/>
    <p:sldId id="339" r:id="rId30"/>
    <p:sldId id="338" r:id="rId31"/>
    <p:sldId id="337" r:id="rId32"/>
    <p:sldId id="341" r:id="rId33"/>
    <p:sldId id="315" r:id="rId34"/>
    <p:sldId id="314" r:id="rId35"/>
    <p:sldId id="303" r:id="rId36"/>
    <p:sldId id="263" r:id="rId3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68" autoAdjust="0"/>
    <p:restoredTop sz="94261" autoAdjust="0"/>
  </p:normalViewPr>
  <p:slideViewPr>
    <p:cSldViewPr>
      <p:cViewPr varScale="1">
        <p:scale>
          <a:sx n="72" d="100"/>
          <a:sy n="72" d="100"/>
        </p:scale>
        <p:origin x="1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6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A403AA-BCB4-4529-81EA-8706A6B9CF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488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33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4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077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463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737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637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3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0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744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40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17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33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03AA-BCB4-4529-81EA-8706A6B9CF9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6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8229600" cy="2133600"/>
          </a:xfrm>
        </p:spPr>
        <p:txBody>
          <a:bodyPr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895600"/>
            <a:ext cx="8229600" cy="17526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082" name="Picture 10" descr="1903h1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02200"/>
            <a:ext cx="9144000" cy="1955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Free powerpoint template: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553200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146E6D-D505-469B-89B8-5924F42F13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83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83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Free powerpoint template: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553200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2017A7-54D8-45F4-9CC3-C88E85F70F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Free powerpoint template: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553200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AFA66F-0CE2-453D-8839-525B9AB34F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Free powerpoint template: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6553200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49C78E-9CC7-42E4-9350-FE3B1FF249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Free powerpoint template: www.brainybetty.com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6553200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6D3294-75D3-41D7-9BFD-11DB1F84EF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Free powerpoint template: www.brainybetty.com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553200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8DB11B-DB75-4BA3-A3C8-3597098A21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Free powerpoint template: www.brainybetty.com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553200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43D14C-B928-43FB-B091-2CB322507F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Free powerpoint template: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6553200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80B1DB-2D16-4CA3-9746-AF1DB967AB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Free powerpoint template: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6553200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300815-7884-41FB-9450-AA6E7937C6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0" y="5562600"/>
            <a:ext cx="9144000" cy="908050"/>
            <a:chOff x="0" y="3504"/>
            <a:chExt cx="5760" cy="572"/>
          </a:xfrm>
        </p:grpSpPr>
        <p:pic>
          <p:nvPicPr>
            <p:cNvPr id="1036" name="Picture 12" descr="1903h1082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3F4EF"/>
                </a:clrFrom>
                <a:clrTo>
                  <a:srgbClr val="F3F4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3504"/>
              <a:ext cx="2448" cy="524"/>
            </a:xfrm>
            <a:prstGeom prst="rect">
              <a:avLst/>
            </a:prstGeom>
            <a:noFill/>
          </p:spPr>
        </p:pic>
        <p:pic>
          <p:nvPicPr>
            <p:cNvPr id="1037" name="Picture 13" descr="1903h1082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160" r="50980"/>
            <a:stretch>
              <a:fillRect/>
            </a:stretch>
          </p:blipFill>
          <p:spPr bwMode="auto">
            <a:xfrm>
              <a:off x="0" y="3552"/>
              <a:ext cx="1200" cy="476"/>
            </a:xfrm>
            <a:prstGeom prst="rect">
              <a:avLst/>
            </a:prstGeom>
            <a:noFill/>
          </p:spPr>
        </p:pic>
        <p:pic>
          <p:nvPicPr>
            <p:cNvPr id="1034" name="Picture 10" descr="1903h1082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F6F5FB"/>
                </a:clrFrom>
                <a:clrTo>
                  <a:srgbClr val="F6F5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3552"/>
              <a:ext cx="2448" cy="524"/>
            </a:xfrm>
            <a:prstGeom prst="rect">
              <a:avLst/>
            </a:prstGeom>
            <a:noFill/>
          </p:spPr>
        </p:pic>
      </p:grp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imaphonics.com/soundboard" TargetMode="External"/><Relationship Id="rId2" Type="http://schemas.openxmlformats.org/officeDocument/2006/relationships/hyperlink" Target="https://www.animaphon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imaphonics.com/gam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imaphonics.com/st-joseph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Phonics for Parents</a:t>
            </a:r>
            <a:br>
              <a:rPr lang="en-GB" dirty="0"/>
            </a:br>
            <a:r>
              <a:rPr lang="en-GB" dirty="0"/>
              <a:t>Year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4A57C0-C9F0-46B9-AE64-1F3C81D4A76F}"/>
              </a:ext>
            </a:extLst>
          </p:cNvPr>
          <p:cNvSpPr/>
          <p:nvPr/>
        </p:nvSpPr>
        <p:spPr>
          <a:xfrm>
            <a:off x="719571" y="2170058"/>
            <a:ext cx="7632848" cy="1667788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98107-6310-444F-AE91-21BEA437AF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499" y="836712"/>
            <a:ext cx="3501000" cy="128454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2096"/>
            <a:ext cx="8229600" cy="1143000"/>
          </a:xfrm>
        </p:spPr>
        <p:txBody>
          <a:bodyPr/>
          <a:lstStyle/>
          <a:p>
            <a:r>
              <a:rPr lang="en-GB" dirty="0"/>
              <a:t>Phonics in Year Two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E68FC7-E436-4089-B86E-6850FA6F3ED2}"/>
              </a:ext>
            </a:extLst>
          </p:cNvPr>
          <p:cNvSpPr/>
          <p:nvPr/>
        </p:nvSpPr>
        <p:spPr>
          <a:xfrm>
            <a:off x="3609235" y="2265268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FOCUS 1:</a:t>
            </a: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2C1888-0389-433F-8DC5-E9A6DD5FD9F6}"/>
              </a:ext>
            </a:extLst>
          </p:cNvPr>
          <p:cNvSpPr/>
          <p:nvPr/>
        </p:nvSpPr>
        <p:spPr>
          <a:xfrm>
            <a:off x="683568" y="270892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GB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spell</a:t>
            </a:r>
            <a:r>
              <a:rPr lang="en-GB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words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containing the sounds learnt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799DB6-89FC-418A-BD68-FCEFB2556133}"/>
              </a:ext>
            </a:extLst>
          </p:cNvPr>
          <p:cNvSpPr/>
          <p:nvPr/>
        </p:nvSpPr>
        <p:spPr>
          <a:xfrm>
            <a:off x="3573232" y="4079770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FOCUS 2:</a:t>
            </a: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79B1B6-BE9B-490C-8EB1-F2136253C55A}"/>
              </a:ext>
            </a:extLst>
          </p:cNvPr>
          <p:cNvSpPr/>
          <p:nvPr/>
        </p:nvSpPr>
        <p:spPr>
          <a:xfrm>
            <a:off x="719093" y="4477255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phonic knowledge to </a:t>
            </a:r>
            <a:r>
              <a:rPr lang="en-GB" sz="2800" b="1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independent </a:t>
            </a:r>
            <a:r>
              <a:rPr lang="en-GB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reading and writing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70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4A57C0-C9F0-46B9-AE64-1F3C81D4A76F}"/>
              </a:ext>
            </a:extLst>
          </p:cNvPr>
          <p:cNvSpPr/>
          <p:nvPr/>
        </p:nvSpPr>
        <p:spPr>
          <a:xfrm>
            <a:off x="719571" y="4003063"/>
            <a:ext cx="7632848" cy="1667788"/>
          </a:xfrm>
          <a:prstGeom prst="roundRect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98107-6310-444F-AE91-21BEA437AF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499" y="836712"/>
            <a:ext cx="3501000" cy="128454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8367"/>
            <a:ext cx="8229600" cy="1143000"/>
          </a:xfrm>
        </p:spPr>
        <p:txBody>
          <a:bodyPr/>
          <a:lstStyle/>
          <a:p>
            <a:r>
              <a:rPr lang="en-GB" dirty="0"/>
              <a:t>Phonics in Year Two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E68FC7-E436-4089-B86E-6850FA6F3ED2}"/>
              </a:ext>
            </a:extLst>
          </p:cNvPr>
          <p:cNvSpPr/>
          <p:nvPr/>
        </p:nvSpPr>
        <p:spPr>
          <a:xfrm>
            <a:off x="3609235" y="2265268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FOCUS 1:</a:t>
            </a: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2C1888-0389-433F-8DC5-E9A6DD5FD9F6}"/>
              </a:ext>
            </a:extLst>
          </p:cNvPr>
          <p:cNvSpPr/>
          <p:nvPr/>
        </p:nvSpPr>
        <p:spPr>
          <a:xfrm>
            <a:off x="683568" y="270892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spell</a:t>
            </a:r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 words </a:t>
            </a:r>
          </a:p>
          <a:p>
            <a:pPr algn="ctr"/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containing the sounds learnt</a:t>
            </a:r>
            <a:endParaRPr lang="en-GB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799DB6-89FC-418A-BD68-FCEFB2556133}"/>
              </a:ext>
            </a:extLst>
          </p:cNvPr>
          <p:cNvSpPr/>
          <p:nvPr/>
        </p:nvSpPr>
        <p:spPr>
          <a:xfrm>
            <a:off x="3573232" y="4079770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FOCUS 2:</a:t>
            </a: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79B1B6-BE9B-490C-8EB1-F2136253C55A}"/>
              </a:ext>
            </a:extLst>
          </p:cNvPr>
          <p:cNvSpPr/>
          <p:nvPr/>
        </p:nvSpPr>
        <p:spPr>
          <a:xfrm>
            <a:off x="719093" y="4477255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2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phonic knowledge to </a:t>
            </a:r>
            <a:r>
              <a:rPr lang="en-GB" sz="2800" b="1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independent </a:t>
            </a:r>
            <a:r>
              <a:rPr lang="en-GB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reading and writing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58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2D3C35-CEB5-4C47-B7E7-EC4BC7C79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 rot="21180071">
            <a:off x="6504524" y="1757562"/>
            <a:ext cx="2414925" cy="3372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398107-6310-444F-AE91-21BEA437AF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1499" y="980728"/>
            <a:ext cx="3501000" cy="128454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 in Year Two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676672"/>
          </a:xfrm>
        </p:spPr>
        <p:txBody>
          <a:bodyPr/>
          <a:lstStyle/>
          <a:p>
            <a:r>
              <a:rPr lang="en-GB" dirty="0"/>
              <a:t>Reading:</a:t>
            </a:r>
          </a:p>
          <a:p>
            <a:pPr lvl="1"/>
            <a:r>
              <a:rPr lang="en-GB" dirty="0"/>
              <a:t>mirrors phonics learning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E4505-BF3C-4595-8FFE-2EAEFA8486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416"/>
          <a:stretch/>
        </p:blipFill>
        <p:spPr>
          <a:xfrm rot="597297">
            <a:off x="3853396" y="3116505"/>
            <a:ext cx="2452759" cy="3410426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448A230-817D-47EF-A5D5-BDB301755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26064" r="25507" b="52095"/>
          <a:stretch>
            <a:fillRect/>
          </a:stretch>
        </p:blipFill>
        <p:spPr bwMode="auto">
          <a:xfrm rot="21106599">
            <a:off x="401383" y="3220357"/>
            <a:ext cx="3369495" cy="233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47634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82162F-15EA-4A9E-9DDF-2C660254CA63}"/>
              </a:ext>
            </a:extLst>
          </p:cNvPr>
          <p:cNvSpPr/>
          <p:nvPr/>
        </p:nvSpPr>
        <p:spPr>
          <a:xfrm>
            <a:off x="71767" y="2123794"/>
            <a:ext cx="2168063" cy="3077587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98107-6310-444F-AE91-21BEA437AF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499" y="830707"/>
            <a:ext cx="3501000" cy="128454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2096"/>
            <a:ext cx="8229600" cy="1143000"/>
          </a:xfrm>
        </p:spPr>
        <p:txBody>
          <a:bodyPr/>
          <a:lstStyle/>
          <a:p>
            <a:r>
              <a:rPr lang="en-GB" dirty="0"/>
              <a:t>Phonics in Year Two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205D91-2E64-4368-A30E-81FD6110E042}"/>
              </a:ext>
            </a:extLst>
          </p:cNvPr>
          <p:cNvSpPr/>
          <p:nvPr/>
        </p:nvSpPr>
        <p:spPr>
          <a:xfrm>
            <a:off x="155320" y="2273191"/>
            <a:ext cx="18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bg1"/>
                </a:solidFill>
              </a:rPr>
              <a:t>Sessions: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2A1FC-6244-441E-B430-2E52E563FCFA}"/>
              </a:ext>
            </a:extLst>
          </p:cNvPr>
          <p:cNvSpPr/>
          <p:nvPr/>
        </p:nvSpPr>
        <p:spPr>
          <a:xfrm>
            <a:off x="-252536" y="2708920"/>
            <a:ext cx="2256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endParaRPr lang="en-GB" sz="24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5 / week</a:t>
            </a:r>
          </a:p>
          <a:p>
            <a:pPr lvl="1">
              <a:spcBef>
                <a:spcPts val="0"/>
              </a:spcBef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B1B2D-BE62-4FB5-9369-2B7C6EEDDE8F}"/>
              </a:ext>
            </a:extLst>
          </p:cNvPr>
          <p:cNvSpPr/>
          <p:nvPr/>
        </p:nvSpPr>
        <p:spPr>
          <a:xfrm>
            <a:off x="2249909" y="2329716"/>
            <a:ext cx="215256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Monday: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75E5A-7BBD-44A4-A650-4DB8F2E7A243}"/>
              </a:ext>
            </a:extLst>
          </p:cNvPr>
          <p:cNvSpPr/>
          <p:nvPr/>
        </p:nvSpPr>
        <p:spPr>
          <a:xfrm>
            <a:off x="1741379" y="2971358"/>
            <a:ext cx="2758613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Recap 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Intro focus sound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Reading &amp; spelling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Sentences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3C4326-DF7C-4C03-91BA-BDA33D5D6784}"/>
              </a:ext>
            </a:extLst>
          </p:cNvPr>
          <p:cNvSpPr/>
          <p:nvPr/>
        </p:nvSpPr>
        <p:spPr>
          <a:xfrm>
            <a:off x="4405382" y="2273191"/>
            <a:ext cx="1851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T, W &amp; Th: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A7BC4-FC89-4F79-B045-B367A581F541}"/>
              </a:ext>
            </a:extLst>
          </p:cNvPr>
          <p:cNvSpPr/>
          <p:nvPr/>
        </p:nvSpPr>
        <p:spPr>
          <a:xfrm>
            <a:off x="3995936" y="2907428"/>
            <a:ext cx="2525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3 x 15 minutes Practise &amp; apply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0929F2-3063-4FF9-B8F1-9EDF6C2D89E0}"/>
              </a:ext>
            </a:extLst>
          </p:cNvPr>
          <p:cNvSpPr/>
          <p:nvPr/>
        </p:nvSpPr>
        <p:spPr>
          <a:xfrm>
            <a:off x="6799193" y="2268661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Friday: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F3E691-6A47-4A48-AE71-BE9EB1BC447D}"/>
              </a:ext>
            </a:extLst>
          </p:cNvPr>
          <p:cNvSpPr/>
          <p:nvPr/>
        </p:nvSpPr>
        <p:spPr>
          <a:xfrm>
            <a:off x="6340048" y="2902898"/>
            <a:ext cx="2525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Spelling test based on phonics learning</a:t>
            </a:r>
          </a:p>
        </p:txBody>
      </p:sp>
    </p:spTree>
    <p:extLst>
      <p:ext uri="{BB962C8B-B14F-4D97-AF65-F5344CB8AC3E}">
        <p14:creationId xmlns:p14="http://schemas.microsoft.com/office/powerpoint/2010/main" val="1947768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82162F-15EA-4A9E-9DDF-2C660254CA63}"/>
              </a:ext>
            </a:extLst>
          </p:cNvPr>
          <p:cNvSpPr/>
          <p:nvPr/>
        </p:nvSpPr>
        <p:spPr>
          <a:xfrm>
            <a:off x="2331929" y="2138165"/>
            <a:ext cx="2168063" cy="3077587"/>
          </a:xfrm>
          <a:prstGeom prst="roundRect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98107-6310-444F-AE91-21BEA437AF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499" y="830707"/>
            <a:ext cx="3501000" cy="128454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2096"/>
            <a:ext cx="8229600" cy="1143000"/>
          </a:xfrm>
        </p:spPr>
        <p:txBody>
          <a:bodyPr/>
          <a:lstStyle/>
          <a:p>
            <a:r>
              <a:rPr lang="en-GB" dirty="0"/>
              <a:t>Phonics in Year Two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205D91-2E64-4368-A30E-81FD6110E042}"/>
              </a:ext>
            </a:extLst>
          </p:cNvPr>
          <p:cNvSpPr/>
          <p:nvPr/>
        </p:nvSpPr>
        <p:spPr>
          <a:xfrm>
            <a:off x="155320" y="2273191"/>
            <a:ext cx="18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dirty="0"/>
              <a:t>Sessions: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2A1FC-6244-441E-B430-2E52E563FCFA}"/>
              </a:ext>
            </a:extLst>
          </p:cNvPr>
          <p:cNvSpPr/>
          <p:nvPr/>
        </p:nvSpPr>
        <p:spPr>
          <a:xfrm>
            <a:off x="-252536" y="2708920"/>
            <a:ext cx="2256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endParaRPr lang="en-GB" sz="2400" dirty="0"/>
          </a:p>
          <a:p>
            <a:pPr lvl="1">
              <a:spcBef>
                <a:spcPts val="0"/>
              </a:spcBef>
            </a:pPr>
            <a:r>
              <a:rPr lang="en-GB" sz="2400" dirty="0"/>
              <a:t>5 / week</a:t>
            </a:r>
          </a:p>
          <a:p>
            <a:pPr lvl="1">
              <a:spcBef>
                <a:spcPts val="0"/>
              </a:spcBef>
            </a:pP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B1B2D-BE62-4FB5-9369-2B7C6EEDDE8F}"/>
              </a:ext>
            </a:extLst>
          </p:cNvPr>
          <p:cNvSpPr/>
          <p:nvPr/>
        </p:nvSpPr>
        <p:spPr>
          <a:xfrm>
            <a:off x="2465933" y="2329716"/>
            <a:ext cx="215256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Monday: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75E5A-7BBD-44A4-A650-4DB8F2E7A243}"/>
              </a:ext>
            </a:extLst>
          </p:cNvPr>
          <p:cNvSpPr/>
          <p:nvPr/>
        </p:nvSpPr>
        <p:spPr>
          <a:xfrm>
            <a:off x="1957403" y="2971358"/>
            <a:ext cx="2758613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Recap 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Intro focus sound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Reading &amp; spelling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Sentences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3C4326-DF7C-4C03-91BA-BDA33D5D6784}"/>
              </a:ext>
            </a:extLst>
          </p:cNvPr>
          <p:cNvSpPr/>
          <p:nvPr/>
        </p:nvSpPr>
        <p:spPr>
          <a:xfrm>
            <a:off x="4405382" y="2273191"/>
            <a:ext cx="1851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T, W &amp; Th: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A7BC4-FC89-4F79-B045-B367A581F541}"/>
              </a:ext>
            </a:extLst>
          </p:cNvPr>
          <p:cNvSpPr/>
          <p:nvPr/>
        </p:nvSpPr>
        <p:spPr>
          <a:xfrm>
            <a:off x="3995936" y="2907428"/>
            <a:ext cx="2525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3 x 15 minutes Practise &amp; apply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0929F2-3063-4FF9-B8F1-9EDF6C2D89E0}"/>
              </a:ext>
            </a:extLst>
          </p:cNvPr>
          <p:cNvSpPr/>
          <p:nvPr/>
        </p:nvSpPr>
        <p:spPr>
          <a:xfrm>
            <a:off x="6799193" y="2268661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Friday: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F3E691-6A47-4A48-AE71-BE9EB1BC447D}"/>
              </a:ext>
            </a:extLst>
          </p:cNvPr>
          <p:cNvSpPr/>
          <p:nvPr/>
        </p:nvSpPr>
        <p:spPr>
          <a:xfrm>
            <a:off x="6340048" y="2902898"/>
            <a:ext cx="2525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Spelling test based on phonics learning</a:t>
            </a:r>
          </a:p>
        </p:txBody>
      </p:sp>
    </p:spTree>
    <p:extLst>
      <p:ext uri="{BB962C8B-B14F-4D97-AF65-F5344CB8AC3E}">
        <p14:creationId xmlns:p14="http://schemas.microsoft.com/office/powerpoint/2010/main" val="2877484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82162F-15EA-4A9E-9DDF-2C660254CA63}"/>
              </a:ext>
            </a:extLst>
          </p:cNvPr>
          <p:cNvSpPr/>
          <p:nvPr/>
        </p:nvSpPr>
        <p:spPr>
          <a:xfrm>
            <a:off x="4436966" y="2138165"/>
            <a:ext cx="2168063" cy="3077587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98107-6310-444F-AE91-21BEA437AF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499" y="830707"/>
            <a:ext cx="3501000" cy="128454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2096"/>
            <a:ext cx="8229600" cy="1143000"/>
          </a:xfrm>
        </p:spPr>
        <p:txBody>
          <a:bodyPr/>
          <a:lstStyle/>
          <a:p>
            <a:r>
              <a:rPr lang="en-GB" dirty="0"/>
              <a:t>Phonics in Year Two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205D91-2E64-4368-A30E-81FD6110E042}"/>
              </a:ext>
            </a:extLst>
          </p:cNvPr>
          <p:cNvSpPr/>
          <p:nvPr/>
        </p:nvSpPr>
        <p:spPr>
          <a:xfrm>
            <a:off x="155320" y="2273191"/>
            <a:ext cx="18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dirty="0"/>
              <a:t>Sessions: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2A1FC-6244-441E-B430-2E52E563FCFA}"/>
              </a:ext>
            </a:extLst>
          </p:cNvPr>
          <p:cNvSpPr/>
          <p:nvPr/>
        </p:nvSpPr>
        <p:spPr>
          <a:xfrm>
            <a:off x="-252536" y="2708920"/>
            <a:ext cx="2256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endParaRPr lang="en-GB" sz="2400" dirty="0"/>
          </a:p>
          <a:p>
            <a:pPr lvl="1">
              <a:spcBef>
                <a:spcPts val="0"/>
              </a:spcBef>
            </a:pPr>
            <a:r>
              <a:rPr lang="en-GB" sz="2400" dirty="0"/>
              <a:t>5 / week</a:t>
            </a:r>
          </a:p>
          <a:p>
            <a:pPr lvl="1">
              <a:spcBef>
                <a:spcPts val="0"/>
              </a:spcBef>
            </a:pP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B1B2D-BE62-4FB5-9369-2B7C6EEDDE8F}"/>
              </a:ext>
            </a:extLst>
          </p:cNvPr>
          <p:cNvSpPr/>
          <p:nvPr/>
        </p:nvSpPr>
        <p:spPr>
          <a:xfrm>
            <a:off x="2177901" y="2329716"/>
            <a:ext cx="215256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dirty="0"/>
              <a:t>Monday: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75E5A-7BBD-44A4-A650-4DB8F2E7A243}"/>
              </a:ext>
            </a:extLst>
          </p:cNvPr>
          <p:cNvSpPr/>
          <p:nvPr/>
        </p:nvSpPr>
        <p:spPr>
          <a:xfrm>
            <a:off x="1669371" y="2971358"/>
            <a:ext cx="2758613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/>
              <a:t>Recap 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Intro focus sound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Reading &amp; spelling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Sentences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3C4326-DF7C-4C03-91BA-BDA33D5D6784}"/>
              </a:ext>
            </a:extLst>
          </p:cNvPr>
          <p:cNvSpPr/>
          <p:nvPr/>
        </p:nvSpPr>
        <p:spPr>
          <a:xfrm>
            <a:off x="4687912" y="2273191"/>
            <a:ext cx="1851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T, W &amp; Th: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A7BC4-FC89-4F79-B045-B367A581F541}"/>
              </a:ext>
            </a:extLst>
          </p:cNvPr>
          <p:cNvSpPr/>
          <p:nvPr/>
        </p:nvSpPr>
        <p:spPr>
          <a:xfrm>
            <a:off x="4278466" y="2907428"/>
            <a:ext cx="2525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3 x 15 minutes Practise &amp; apply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0929F2-3063-4FF9-B8F1-9EDF6C2D89E0}"/>
              </a:ext>
            </a:extLst>
          </p:cNvPr>
          <p:cNvSpPr/>
          <p:nvPr/>
        </p:nvSpPr>
        <p:spPr>
          <a:xfrm>
            <a:off x="6799193" y="2268661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Friday: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F3E691-6A47-4A48-AE71-BE9EB1BC447D}"/>
              </a:ext>
            </a:extLst>
          </p:cNvPr>
          <p:cNvSpPr/>
          <p:nvPr/>
        </p:nvSpPr>
        <p:spPr>
          <a:xfrm>
            <a:off x="6340048" y="2902898"/>
            <a:ext cx="2525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Spelling test based on phonics learning</a:t>
            </a:r>
          </a:p>
        </p:txBody>
      </p:sp>
    </p:spTree>
    <p:extLst>
      <p:ext uri="{BB962C8B-B14F-4D97-AF65-F5344CB8AC3E}">
        <p14:creationId xmlns:p14="http://schemas.microsoft.com/office/powerpoint/2010/main" val="1424657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398107-6310-444F-AE91-21BEA437AF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499" y="830707"/>
            <a:ext cx="3501000" cy="128454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2096"/>
            <a:ext cx="8229600" cy="1143000"/>
          </a:xfrm>
        </p:spPr>
        <p:txBody>
          <a:bodyPr/>
          <a:lstStyle/>
          <a:p>
            <a:r>
              <a:rPr lang="en-GB" dirty="0"/>
              <a:t>Phonics in Year Two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205D91-2E64-4368-A30E-81FD6110E042}"/>
              </a:ext>
            </a:extLst>
          </p:cNvPr>
          <p:cNvSpPr/>
          <p:nvPr/>
        </p:nvSpPr>
        <p:spPr>
          <a:xfrm>
            <a:off x="155320" y="2273191"/>
            <a:ext cx="1742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dirty="0"/>
              <a:t>Sessions: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2A1FC-6244-441E-B430-2E52E563FCFA}"/>
              </a:ext>
            </a:extLst>
          </p:cNvPr>
          <p:cNvSpPr/>
          <p:nvPr/>
        </p:nvSpPr>
        <p:spPr>
          <a:xfrm>
            <a:off x="-252536" y="2708920"/>
            <a:ext cx="2256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endParaRPr lang="en-GB" sz="2400" dirty="0"/>
          </a:p>
          <a:p>
            <a:pPr lvl="1">
              <a:spcBef>
                <a:spcPts val="0"/>
              </a:spcBef>
            </a:pPr>
            <a:r>
              <a:rPr lang="en-GB" sz="2400" dirty="0"/>
              <a:t>5 / week</a:t>
            </a:r>
          </a:p>
          <a:p>
            <a:pPr lvl="1">
              <a:spcBef>
                <a:spcPts val="0"/>
              </a:spcBef>
            </a:pP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B1B2D-BE62-4FB5-9369-2B7C6EEDDE8F}"/>
              </a:ext>
            </a:extLst>
          </p:cNvPr>
          <p:cNvSpPr/>
          <p:nvPr/>
        </p:nvSpPr>
        <p:spPr>
          <a:xfrm>
            <a:off x="2177901" y="2329716"/>
            <a:ext cx="2152567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dirty="0"/>
              <a:t>Monday: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75E5A-7BBD-44A4-A650-4DB8F2E7A243}"/>
              </a:ext>
            </a:extLst>
          </p:cNvPr>
          <p:cNvSpPr/>
          <p:nvPr/>
        </p:nvSpPr>
        <p:spPr>
          <a:xfrm>
            <a:off x="1669371" y="2971358"/>
            <a:ext cx="2758613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/>
              <a:t>Recap 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Intro focus sound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Reading &amp; spelling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Sentences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3C4326-DF7C-4C03-91BA-BDA33D5D6784}"/>
              </a:ext>
            </a:extLst>
          </p:cNvPr>
          <p:cNvSpPr/>
          <p:nvPr/>
        </p:nvSpPr>
        <p:spPr>
          <a:xfrm>
            <a:off x="4405382" y="2273191"/>
            <a:ext cx="1851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T, W &amp; Th: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A7BC4-FC89-4F79-B045-B367A581F541}"/>
              </a:ext>
            </a:extLst>
          </p:cNvPr>
          <p:cNvSpPr/>
          <p:nvPr/>
        </p:nvSpPr>
        <p:spPr>
          <a:xfrm>
            <a:off x="3995936" y="2907428"/>
            <a:ext cx="2525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/>
              <a:t>3 x 15 minutes Practise &amp; apply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82162F-15EA-4A9E-9DDF-2C660254CA63}"/>
              </a:ext>
            </a:extLst>
          </p:cNvPr>
          <p:cNvSpPr/>
          <p:nvPr/>
        </p:nvSpPr>
        <p:spPr>
          <a:xfrm>
            <a:off x="6874583" y="2138165"/>
            <a:ext cx="2168063" cy="3077587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0929F2-3063-4FF9-B8F1-9EDF6C2D89E0}"/>
              </a:ext>
            </a:extLst>
          </p:cNvPr>
          <p:cNvSpPr/>
          <p:nvPr/>
        </p:nvSpPr>
        <p:spPr>
          <a:xfrm>
            <a:off x="7041867" y="2268661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Friday: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F3E691-6A47-4A48-AE71-BE9EB1BC447D}"/>
              </a:ext>
            </a:extLst>
          </p:cNvPr>
          <p:cNvSpPr/>
          <p:nvPr/>
        </p:nvSpPr>
        <p:spPr>
          <a:xfrm>
            <a:off x="6582722" y="2902898"/>
            <a:ext cx="25257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Spelling test based on phonics learning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Independent writing task</a:t>
            </a:r>
          </a:p>
          <a:p>
            <a:pPr lvl="1">
              <a:spcBef>
                <a:spcPts val="0"/>
              </a:spcBef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67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970EFA-5815-46EC-9858-18272DCC6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6" t="13668" r="35541" b="15284"/>
          <a:stretch/>
        </p:blipFill>
        <p:spPr>
          <a:xfrm>
            <a:off x="-180528" y="1311354"/>
            <a:ext cx="3094161" cy="4009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F044F-9877-4CB9-BCDF-DF542BA5CE9F}"/>
              </a:ext>
            </a:extLst>
          </p:cNvPr>
          <p:cNvSpPr txBox="1"/>
          <p:nvPr/>
        </p:nvSpPr>
        <p:spPr>
          <a:xfrm>
            <a:off x="2699792" y="908720"/>
            <a:ext cx="3600400" cy="4814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Recap previous sounds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Introduce a new sound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Practise reading and spelling words containing sound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Put words into simple sentences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Consolidate learning with independent writing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1D449D-8CBA-46E3-8843-0BC19818F393}"/>
              </a:ext>
            </a:extLst>
          </p:cNvPr>
          <p:cNvSpPr/>
          <p:nvPr/>
        </p:nvSpPr>
        <p:spPr>
          <a:xfrm>
            <a:off x="2270065" y="454007"/>
            <a:ext cx="4347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Main phonics lesson: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F0369446-318E-497F-A073-9FE6B205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6900" y="1609902"/>
            <a:ext cx="4240807" cy="318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4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9C6100-F476-491F-8B96-AF64BAB01450}"/>
              </a:ext>
            </a:extLst>
          </p:cNvPr>
          <p:cNvSpPr txBox="1"/>
          <p:nvPr/>
        </p:nvSpPr>
        <p:spPr>
          <a:xfrm>
            <a:off x="3057233" y="1217838"/>
            <a:ext cx="3029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Practise!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CAA78-0A35-4091-A0BF-AA8DAADB6FE5}"/>
              </a:ext>
            </a:extLst>
          </p:cNvPr>
          <p:cNvSpPr/>
          <p:nvPr/>
        </p:nvSpPr>
        <p:spPr>
          <a:xfrm>
            <a:off x="1411230" y="219074"/>
            <a:ext cx="6321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Tuesday, Wednesday, Thursday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8D582B-3B01-403C-A256-1AF2E5352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2437">
            <a:off x="278907" y="959325"/>
            <a:ext cx="3136546" cy="2175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346F29-4460-4EAD-B958-046A2D1DF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8673">
            <a:off x="6522264" y="925061"/>
            <a:ext cx="2421008" cy="33661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1E7DAE-3B2D-4138-87BF-94D9FC0188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7"/>
          <a:stretch/>
        </p:blipFill>
        <p:spPr>
          <a:xfrm rot="726218">
            <a:off x="1607300" y="2405988"/>
            <a:ext cx="2642071" cy="35214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BCF87F-A99F-4F4E-84A6-50C963794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301">
            <a:off x="4338398" y="2063071"/>
            <a:ext cx="2437496" cy="33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398107-6310-444F-AE91-21BEA437AF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499" y="980728"/>
            <a:ext cx="3501000" cy="128454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Phonics session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67667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informal spelling test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focuses on the phonic sound of the week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independent writing task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apply phonics knowledge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practise weekly spellings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9403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phonics?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6576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 way of teaching reading and writing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Match letters to sounds and sounds to letters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CF412D-DF40-4975-BD70-56CEA023C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2076589" cy="214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256BAA8-8008-48DC-BA90-3D19FFFE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92191"/>
            <a:ext cx="207659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D502AD-9DED-4B6D-BF1A-44021B34B71F}"/>
              </a:ext>
            </a:extLst>
          </p:cNvPr>
          <p:cNvSpPr txBox="1">
            <a:spLocks/>
          </p:cNvSpPr>
          <p:nvPr/>
        </p:nvSpPr>
        <p:spPr bwMode="auto">
          <a:xfrm>
            <a:off x="578919" y="548680"/>
            <a:ext cx="3241339" cy="50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3300"/>
                </a:solidFill>
                <a:latin typeface="Arial" charset="0"/>
              </a:defRPr>
            </a:lvl9pPr>
          </a:lstStyle>
          <a:p>
            <a:r>
              <a:rPr lang="en-GB" kern="0">
                <a:latin typeface="+mn-lt"/>
              </a:rPr>
              <a:t>Example:</a:t>
            </a:r>
            <a:endParaRPr lang="en-GB" kern="0" dirty="0"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CA261A0-04C3-41A0-8336-30863AD6611C}"/>
              </a:ext>
            </a:extLst>
          </p:cNvPr>
          <p:cNvSpPr txBox="1">
            <a:spLocks/>
          </p:cNvSpPr>
          <p:nvPr/>
        </p:nvSpPr>
        <p:spPr bwMode="auto">
          <a:xfrm>
            <a:off x="578918" y="1645173"/>
            <a:ext cx="3345009" cy="50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/>
              <a:t>Phonics focus </a:t>
            </a:r>
          </a:p>
          <a:p>
            <a:r>
              <a:rPr lang="en-GB" kern="0"/>
              <a:t> /ch/ spelt tch</a:t>
            </a:r>
            <a:endParaRPr lang="en-GB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9B1C54-C37B-4C44-AF41-27F01EEEC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096"/>
          <a:stretch/>
        </p:blipFill>
        <p:spPr>
          <a:xfrm>
            <a:off x="1370099" y="3220957"/>
            <a:ext cx="1658978" cy="1641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D4EFB2-4093-4249-9EE0-863C10264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255" y="548680"/>
            <a:ext cx="3660347" cy="48411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3F7A84-CC89-49A0-B2E0-F6149C644F21}"/>
              </a:ext>
            </a:extLst>
          </p:cNvPr>
          <p:cNvSpPr txBox="1"/>
          <p:nvPr/>
        </p:nvSpPr>
        <p:spPr>
          <a:xfrm>
            <a:off x="5323744" y="1793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Weekly Spellings</a:t>
            </a:r>
          </a:p>
        </p:txBody>
      </p:sp>
    </p:spTree>
    <p:extLst>
      <p:ext uri="{BB962C8B-B14F-4D97-AF65-F5344CB8AC3E}">
        <p14:creationId xmlns:p14="http://schemas.microsoft.com/office/powerpoint/2010/main" val="2767094715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6987A-B396-4825-AAF5-9259CB2F4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5882" y="757273"/>
            <a:ext cx="6144683" cy="4608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17C034-21F9-40BF-B5C4-A8E4FDD7F6D6}"/>
              </a:ext>
            </a:extLst>
          </p:cNvPr>
          <p:cNvSpPr txBox="1"/>
          <p:nvPr/>
        </p:nvSpPr>
        <p:spPr>
          <a:xfrm>
            <a:off x="-36512" y="1700808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 apply phonics knowledge in their writing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 practise weekly spellings by putting the words into sentences.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73A98B-64E0-48A5-BE0A-7348F4CC9505}"/>
              </a:ext>
            </a:extLst>
          </p:cNvPr>
          <p:cNvSpPr/>
          <p:nvPr/>
        </p:nvSpPr>
        <p:spPr>
          <a:xfrm>
            <a:off x="107505" y="373230"/>
            <a:ext cx="460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+mn-lt"/>
              </a:rPr>
              <a:t>Independent writing task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1665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9A7A23-EFEF-4EC0-85BD-6233EFE4A67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8" b="64101"/>
          <a:stretch/>
        </p:blipFill>
        <p:spPr>
          <a:xfrm>
            <a:off x="292324" y="2253245"/>
            <a:ext cx="3857936" cy="16482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B0ADE-AA3A-4786-B9C4-B67FA7F9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499385"/>
          </a:xfrm>
        </p:spPr>
        <p:txBody>
          <a:bodyPr/>
          <a:lstStyle/>
          <a:p>
            <a:r>
              <a:rPr lang="en-US" sz="2800" dirty="0"/>
              <a:t>Continue to learn more silly sounds and unusual spellings</a:t>
            </a:r>
            <a:endParaRPr lang="en-GB" sz="2800" dirty="0"/>
          </a:p>
          <a:p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686ADCD-130C-4FF8-855E-E66E61627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Y2 Phonics learning: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6D32E-3E32-4A1E-A254-B88E6B5D60CA}"/>
              </a:ext>
            </a:extLst>
          </p:cNvPr>
          <p:cNvPicPr/>
          <p:nvPr/>
        </p:nvPicPr>
        <p:blipFill rotWithShape="1">
          <a:blip r:embed="rId3"/>
          <a:srcRect r="33203" b="72324"/>
          <a:stretch/>
        </p:blipFill>
        <p:spPr>
          <a:xfrm>
            <a:off x="4459389" y="2228286"/>
            <a:ext cx="4313690" cy="1648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82BFAC-F73F-4E58-BA2B-24AFE1FA39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56360" r="33919" b="7741"/>
          <a:stretch/>
        </p:blipFill>
        <p:spPr>
          <a:xfrm>
            <a:off x="399792" y="3940977"/>
            <a:ext cx="3744416" cy="1648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3A186A-C313-493F-AAB3-027EAA9E69BC}"/>
              </a:ext>
            </a:extLst>
          </p:cNvPr>
          <p:cNvPicPr/>
          <p:nvPr/>
        </p:nvPicPr>
        <p:blipFill rotWithShape="1">
          <a:blip r:embed="rId3"/>
          <a:srcRect t="36311" r="33203" b="36013"/>
          <a:stretch/>
        </p:blipFill>
        <p:spPr>
          <a:xfrm>
            <a:off x="4430518" y="3905169"/>
            <a:ext cx="4313690" cy="16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5E6C0-5EA6-41AE-9578-7E2129BC5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657600"/>
          </a:xfrm>
        </p:spPr>
        <p:txBody>
          <a:bodyPr/>
          <a:lstStyle/>
          <a:p>
            <a:r>
              <a:rPr lang="en-US" dirty="0"/>
              <a:t>Continue to learn unusual spelling patterns and apply new spelling rules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0057E2-AAD6-407B-A40A-080E8A6C2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Y2 Phonics learning: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0369CB1-123C-4DC5-B17F-3250EBA930C2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52734" r="31396" b="10972"/>
          <a:stretch/>
        </p:blipFill>
        <p:spPr bwMode="auto">
          <a:xfrm>
            <a:off x="2580503" y="4192798"/>
            <a:ext cx="3982991" cy="157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F96D342-E019-4E68-9DFC-1E074CA16256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64893"/>
          <a:stretch/>
        </p:blipFill>
        <p:spPr bwMode="auto">
          <a:xfrm>
            <a:off x="1669129" y="2665201"/>
            <a:ext cx="5805741" cy="15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160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768311-6359-40FB-A27D-770E992BB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247" y="2118256"/>
            <a:ext cx="6410479" cy="336922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4881C1B-D3B6-4E63-9428-FE07E5DDC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Y2 Phonics learning: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1DEE5-6713-4E51-AC14-893976FB4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0" y="3366644"/>
            <a:ext cx="2730433" cy="212494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692791-7F29-4D81-A6C0-1D0807FDD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0038" y="1710460"/>
            <a:ext cx="2267266" cy="17718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A986A5-58B5-4FA1-83DD-DFFF88505D9B}"/>
              </a:ext>
            </a:extLst>
          </p:cNvPr>
          <p:cNvSpPr txBox="1">
            <a:spLocks/>
          </p:cNvSpPr>
          <p:nvPr/>
        </p:nvSpPr>
        <p:spPr bwMode="auto">
          <a:xfrm>
            <a:off x="492754" y="1211560"/>
            <a:ext cx="8229600" cy="75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Continue to learn Rainbow Words</a:t>
            </a:r>
            <a:endParaRPr lang="en-GB" kern="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1839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643192" cy="4320480"/>
          </a:xfrm>
        </p:spPr>
        <p:txBody>
          <a:bodyPr/>
          <a:lstStyle/>
          <a:p>
            <a:r>
              <a:rPr lang="en-GB" sz="1800" b="1" dirty="0"/>
              <a:t>Alternative spellings </a:t>
            </a:r>
            <a:r>
              <a:rPr lang="en-GB" sz="1800" dirty="0"/>
              <a:t>for  known graphemes, </a:t>
            </a:r>
            <a:r>
              <a:rPr lang="en-GB" sz="1800" b="1" dirty="0"/>
              <a:t>linked to spelling rules</a:t>
            </a:r>
            <a:r>
              <a:rPr lang="en-GB" sz="1800" dirty="0"/>
              <a:t>: </a:t>
            </a:r>
          </a:p>
          <a:p>
            <a:pPr lvl="1"/>
            <a:r>
              <a:rPr lang="en-GB" sz="1800" dirty="0"/>
              <a:t>/</a:t>
            </a:r>
            <a:r>
              <a:rPr lang="en-GB" sz="1800" dirty="0" err="1"/>
              <a:t>igh</a:t>
            </a:r>
            <a:r>
              <a:rPr lang="en-GB" sz="1800" dirty="0"/>
              <a:t>/ – </a:t>
            </a:r>
            <a:r>
              <a:rPr lang="en-GB" sz="1800" dirty="0">
                <a:solidFill>
                  <a:srgbClr val="FF0000"/>
                </a:solidFill>
              </a:rPr>
              <a:t>y </a:t>
            </a:r>
            <a:r>
              <a:rPr lang="en-GB" sz="1800" dirty="0"/>
              <a:t>(at the end of words: dr</a:t>
            </a:r>
            <a:r>
              <a:rPr lang="en-GB" sz="1800" dirty="0">
                <a:solidFill>
                  <a:srgbClr val="FF0000"/>
                </a:solidFill>
              </a:rPr>
              <a:t>y</a:t>
            </a:r>
            <a:r>
              <a:rPr lang="en-GB" sz="1800" dirty="0"/>
              <a:t>, Jul</a:t>
            </a:r>
            <a:r>
              <a:rPr lang="en-GB" sz="1800" dirty="0">
                <a:solidFill>
                  <a:srgbClr val="FF0000"/>
                </a:solidFill>
              </a:rPr>
              <a:t>y</a:t>
            </a:r>
            <a:r>
              <a:rPr lang="en-GB" sz="1800" dirty="0"/>
              <a:t>)</a:t>
            </a:r>
          </a:p>
          <a:p>
            <a:pPr lvl="1"/>
            <a:r>
              <a:rPr lang="en-GB" sz="1800" dirty="0"/>
              <a:t>/s/ – </a:t>
            </a:r>
            <a:r>
              <a:rPr lang="en-GB" sz="1800" dirty="0">
                <a:solidFill>
                  <a:srgbClr val="FF0000"/>
                </a:solidFill>
              </a:rPr>
              <a:t>c</a:t>
            </a:r>
            <a:r>
              <a:rPr lang="en-GB" sz="1800" dirty="0"/>
              <a:t> (before e, </a:t>
            </a:r>
            <a:r>
              <a:rPr lang="en-GB" sz="1800" dirty="0" err="1"/>
              <a:t>i</a:t>
            </a:r>
            <a:r>
              <a:rPr lang="en-GB" sz="1800" dirty="0"/>
              <a:t>, y : ra</a:t>
            </a:r>
            <a:r>
              <a:rPr lang="en-GB" sz="1800" dirty="0">
                <a:solidFill>
                  <a:srgbClr val="FF0000"/>
                </a:solidFill>
              </a:rPr>
              <a:t>c</a:t>
            </a:r>
            <a:r>
              <a:rPr lang="en-GB" sz="1800" dirty="0"/>
              <a:t>e, </a:t>
            </a:r>
            <a:r>
              <a:rPr lang="en-GB" sz="1800" dirty="0">
                <a:solidFill>
                  <a:srgbClr val="FF0000"/>
                </a:solidFill>
              </a:rPr>
              <a:t>c</a:t>
            </a:r>
            <a:r>
              <a:rPr lang="en-GB" sz="1800" dirty="0"/>
              <a:t>ity, fan</a:t>
            </a:r>
            <a:r>
              <a:rPr lang="en-GB" sz="1800" dirty="0">
                <a:solidFill>
                  <a:srgbClr val="FF0000"/>
                </a:solidFill>
              </a:rPr>
              <a:t>c</a:t>
            </a:r>
            <a:r>
              <a:rPr lang="en-GB" sz="1800" dirty="0"/>
              <a:t>y) </a:t>
            </a:r>
            <a:r>
              <a:rPr lang="en-GB" sz="1800" dirty="0">
                <a:solidFill>
                  <a:srgbClr val="0070C0"/>
                </a:solidFill>
              </a:rPr>
              <a:t>and so on…</a:t>
            </a:r>
          </a:p>
          <a:p>
            <a:r>
              <a:rPr lang="en-GB" sz="1800" b="1" dirty="0"/>
              <a:t>Contractions</a:t>
            </a:r>
            <a:r>
              <a:rPr lang="en-GB" sz="1800" dirty="0"/>
              <a:t>: she</a:t>
            </a:r>
            <a:r>
              <a:rPr lang="en-GB" sz="1800" dirty="0">
                <a:solidFill>
                  <a:srgbClr val="FF0000"/>
                </a:solidFill>
              </a:rPr>
              <a:t>’s</a:t>
            </a:r>
            <a:r>
              <a:rPr lang="en-GB" sz="1800" dirty="0"/>
              <a:t>, I</a:t>
            </a:r>
            <a:r>
              <a:rPr lang="en-GB" sz="1800" dirty="0">
                <a:solidFill>
                  <a:srgbClr val="FF0000"/>
                </a:solidFill>
              </a:rPr>
              <a:t>’ve</a:t>
            </a:r>
          </a:p>
          <a:p>
            <a:r>
              <a:rPr lang="en-GB" sz="1800" b="1" dirty="0"/>
              <a:t>Possessive apostrophe </a:t>
            </a:r>
            <a:r>
              <a:rPr lang="en-GB" sz="1800" dirty="0"/>
              <a:t>(singular nouns): Meg</a:t>
            </a:r>
            <a:r>
              <a:rPr lang="en-GB" sz="1800" dirty="0">
                <a:solidFill>
                  <a:srgbClr val="FF0000"/>
                </a:solidFill>
              </a:rPr>
              <a:t>’s</a:t>
            </a:r>
            <a:r>
              <a:rPr lang="en-GB" sz="1800" dirty="0"/>
              <a:t>, the boy</a:t>
            </a:r>
            <a:r>
              <a:rPr lang="en-GB" sz="1800" dirty="0">
                <a:solidFill>
                  <a:srgbClr val="FF0000"/>
                </a:solidFill>
              </a:rPr>
              <a:t>’s</a:t>
            </a:r>
          </a:p>
          <a:p>
            <a:r>
              <a:rPr lang="en-GB" sz="1800" b="1" dirty="0"/>
              <a:t>Adding</a:t>
            </a:r>
            <a:r>
              <a:rPr lang="en-GB" sz="1800" dirty="0"/>
              <a:t>:</a:t>
            </a:r>
          </a:p>
          <a:p>
            <a:pPr lvl="1"/>
            <a:r>
              <a:rPr lang="en-GB" sz="1800" dirty="0"/>
              <a:t>–</a:t>
            </a:r>
            <a:r>
              <a:rPr lang="en-GB" sz="1800" dirty="0">
                <a:solidFill>
                  <a:srgbClr val="FF0000"/>
                </a:solidFill>
              </a:rPr>
              <a:t>es </a:t>
            </a:r>
            <a:r>
              <a:rPr lang="en-GB" sz="1800" dirty="0"/>
              <a:t>to nouns / verbs ending in y: fl</a:t>
            </a:r>
            <a:r>
              <a:rPr lang="en-GB" sz="1800" dirty="0">
                <a:solidFill>
                  <a:srgbClr val="FF0000"/>
                </a:solidFill>
              </a:rPr>
              <a:t>ies</a:t>
            </a:r>
            <a:r>
              <a:rPr lang="en-GB" sz="1800" dirty="0"/>
              <a:t>, bab</a:t>
            </a:r>
            <a:r>
              <a:rPr lang="en-GB" sz="1800" dirty="0">
                <a:solidFill>
                  <a:srgbClr val="FF0000"/>
                </a:solidFill>
              </a:rPr>
              <a:t>ies</a:t>
            </a:r>
          </a:p>
          <a:p>
            <a:pPr lvl="1"/>
            <a:r>
              <a:rPr lang="en-GB" sz="1800" dirty="0"/>
              <a:t>-</a:t>
            </a:r>
            <a:r>
              <a:rPr lang="en-GB" sz="1800" dirty="0">
                <a:solidFill>
                  <a:srgbClr val="FF0000"/>
                </a:solidFill>
              </a:rPr>
              <a:t>ed</a:t>
            </a:r>
            <a:r>
              <a:rPr lang="en-GB" sz="1800" dirty="0"/>
              <a:t>, -</a:t>
            </a:r>
            <a:r>
              <a:rPr lang="en-GB" sz="1800" dirty="0" err="1">
                <a:solidFill>
                  <a:srgbClr val="FF0000"/>
                </a:solidFill>
              </a:rPr>
              <a:t>er</a:t>
            </a:r>
            <a:r>
              <a:rPr lang="en-GB" sz="1800" dirty="0"/>
              <a:t>, -</a:t>
            </a:r>
            <a:r>
              <a:rPr lang="en-GB" sz="1800" dirty="0" err="1">
                <a:solidFill>
                  <a:srgbClr val="FF0000"/>
                </a:solidFill>
              </a:rPr>
              <a:t>est</a:t>
            </a:r>
            <a:r>
              <a:rPr lang="en-GB" sz="1800" dirty="0"/>
              <a:t>, -</a:t>
            </a:r>
            <a:r>
              <a:rPr lang="en-GB" sz="1800" dirty="0" err="1">
                <a:solidFill>
                  <a:srgbClr val="FF0000"/>
                </a:solidFill>
              </a:rPr>
              <a:t>ing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to root words ending in y: cop</a:t>
            </a:r>
            <a:r>
              <a:rPr lang="en-GB" sz="1800" dirty="0">
                <a:solidFill>
                  <a:srgbClr val="FF0000"/>
                </a:solidFill>
              </a:rPr>
              <a:t>ied</a:t>
            </a:r>
            <a:r>
              <a:rPr lang="en-GB" sz="1800" dirty="0"/>
              <a:t>, happ</a:t>
            </a:r>
            <a:r>
              <a:rPr lang="en-GB" sz="1800" dirty="0">
                <a:solidFill>
                  <a:srgbClr val="FF0000"/>
                </a:solidFill>
              </a:rPr>
              <a:t>ier</a:t>
            </a:r>
            <a:r>
              <a:rPr lang="en-GB" sz="1800" dirty="0"/>
              <a:t>, happ</a:t>
            </a:r>
            <a:r>
              <a:rPr lang="en-GB" sz="1800" dirty="0">
                <a:solidFill>
                  <a:srgbClr val="FF0000"/>
                </a:solidFill>
              </a:rPr>
              <a:t>iest</a:t>
            </a:r>
            <a:r>
              <a:rPr lang="en-GB" sz="1800" dirty="0"/>
              <a:t>, cry</a:t>
            </a:r>
            <a:r>
              <a:rPr lang="en-GB" sz="1800" dirty="0">
                <a:solidFill>
                  <a:srgbClr val="FF0000"/>
                </a:solidFill>
              </a:rPr>
              <a:t>ing </a:t>
            </a:r>
            <a:r>
              <a:rPr lang="en-GB" sz="1800" dirty="0">
                <a:solidFill>
                  <a:srgbClr val="0070C0"/>
                </a:solidFill>
              </a:rPr>
              <a:t>and so on…</a:t>
            </a:r>
            <a:endParaRPr lang="en-GB" sz="1800" dirty="0">
              <a:solidFill>
                <a:srgbClr val="FF0000"/>
              </a:solidFill>
            </a:endParaRPr>
          </a:p>
          <a:p>
            <a:r>
              <a:rPr lang="en-GB" sz="1800" b="1" dirty="0"/>
              <a:t>Adding suffixes</a:t>
            </a:r>
            <a:r>
              <a:rPr lang="en-GB" sz="1800" dirty="0"/>
              <a:t>: -</a:t>
            </a:r>
            <a:r>
              <a:rPr lang="en-GB" sz="1800" dirty="0" err="1">
                <a:solidFill>
                  <a:srgbClr val="FF0000"/>
                </a:solidFill>
              </a:rPr>
              <a:t>ment</a:t>
            </a:r>
            <a:r>
              <a:rPr lang="en-GB" sz="1800" dirty="0"/>
              <a:t>, -</a:t>
            </a:r>
            <a:r>
              <a:rPr lang="en-GB" sz="1800" dirty="0">
                <a:solidFill>
                  <a:srgbClr val="FF0000"/>
                </a:solidFill>
              </a:rPr>
              <a:t>ness</a:t>
            </a:r>
            <a:r>
              <a:rPr lang="en-GB" sz="1800" dirty="0"/>
              <a:t>, -</a:t>
            </a:r>
            <a:r>
              <a:rPr lang="en-GB" sz="1800" dirty="0" err="1">
                <a:solidFill>
                  <a:srgbClr val="FF0000"/>
                </a:solidFill>
              </a:rPr>
              <a:t>ful</a:t>
            </a:r>
            <a:r>
              <a:rPr lang="en-GB" sz="1800" dirty="0"/>
              <a:t>, -</a:t>
            </a:r>
            <a:r>
              <a:rPr lang="en-GB" sz="1800" dirty="0" err="1">
                <a:solidFill>
                  <a:srgbClr val="FF0000"/>
                </a:solidFill>
              </a:rPr>
              <a:t>ly</a:t>
            </a:r>
            <a:r>
              <a:rPr lang="en-GB" sz="1800" dirty="0"/>
              <a:t>: enjoy</a:t>
            </a:r>
            <a:r>
              <a:rPr lang="en-GB" sz="1800" dirty="0">
                <a:solidFill>
                  <a:srgbClr val="FF0000"/>
                </a:solidFill>
              </a:rPr>
              <a:t>ment</a:t>
            </a:r>
            <a:r>
              <a:rPr lang="en-GB" sz="1800" dirty="0"/>
              <a:t>, sad</a:t>
            </a:r>
            <a:r>
              <a:rPr lang="en-GB" sz="1800" dirty="0">
                <a:solidFill>
                  <a:srgbClr val="FF0000"/>
                </a:solidFill>
              </a:rPr>
              <a:t>ness</a:t>
            </a:r>
            <a:r>
              <a:rPr lang="en-GB" sz="1800" dirty="0"/>
              <a:t>, play</a:t>
            </a:r>
            <a:r>
              <a:rPr lang="en-GB" sz="1800" dirty="0">
                <a:solidFill>
                  <a:srgbClr val="FF0000"/>
                </a:solidFill>
              </a:rPr>
              <a:t>ful</a:t>
            </a:r>
            <a:r>
              <a:rPr lang="en-GB" sz="1800" dirty="0"/>
              <a:t>, hope</a:t>
            </a:r>
            <a:r>
              <a:rPr lang="en-GB" sz="1800" dirty="0">
                <a:solidFill>
                  <a:srgbClr val="FF0000"/>
                </a:solidFill>
              </a:rPr>
              <a:t>less</a:t>
            </a:r>
            <a:r>
              <a:rPr lang="en-GB" sz="1800" dirty="0"/>
              <a:t>, bad</a:t>
            </a:r>
            <a:r>
              <a:rPr lang="en-GB" sz="1800" dirty="0">
                <a:solidFill>
                  <a:srgbClr val="FF0000"/>
                </a:solidFill>
              </a:rPr>
              <a:t>ly</a:t>
            </a:r>
          </a:p>
          <a:p>
            <a:r>
              <a:rPr lang="en-GB" sz="1800" b="1" dirty="0"/>
              <a:t>Homophones</a:t>
            </a:r>
            <a:r>
              <a:rPr lang="en-GB" sz="1800" dirty="0"/>
              <a:t>:</a:t>
            </a:r>
            <a:r>
              <a:rPr lang="en-GB" sz="1800" dirty="0">
                <a:solidFill>
                  <a:srgbClr val="FF0000"/>
                </a:solidFill>
              </a:rPr>
              <a:t> hear / here</a:t>
            </a:r>
          </a:p>
          <a:p>
            <a:r>
              <a:rPr lang="en-GB" sz="1800" b="1" dirty="0"/>
              <a:t>Rainbow words</a:t>
            </a:r>
          </a:p>
          <a:p>
            <a:endParaRPr lang="en-GB" sz="2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Phonics in Year Two</a:t>
            </a:r>
          </a:p>
        </p:txBody>
      </p:sp>
    </p:spTree>
    <p:extLst>
      <p:ext uri="{BB962C8B-B14F-4D97-AF65-F5344CB8AC3E}">
        <p14:creationId xmlns:p14="http://schemas.microsoft.com/office/powerpoint/2010/main" val="199821837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652" y="2060848"/>
            <a:ext cx="6264696" cy="2520280"/>
          </a:xfrm>
        </p:spPr>
        <p:txBody>
          <a:bodyPr anchor="ctr"/>
          <a:lstStyle/>
          <a:p>
            <a:pPr algn="ctr">
              <a:spcBef>
                <a:spcPts val="0"/>
              </a:spcBef>
              <a:buNone/>
            </a:pPr>
            <a:r>
              <a:rPr lang="en-GB" sz="11500" b="1" dirty="0"/>
              <a:t>Practise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5400" b="1" dirty="0"/>
              <a:t>Reading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5400" b="1" dirty="0"/>
              <a:t>Spellings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5400" b="1" dirty="0"/>
              <a:t>Writing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5400" b="1" dirty="0"/>
              <a:t>Handwriting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/>
              <a:t>Effective reading &amp;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836712"/>
            <a:ext cx="8229600" cy="1666651"/>
          </a:xfrm>
        </p:spPr>
        <p:txBody>
          <a:bodyPr/>
          <a:lstStyle/>
          <a:p>
            <a:r>
              <a:rPr lang="en-GB" dirty="0"/>
              <a:t>Good single word reading and writing is key: sounding out, blending, word building</a:t>
            </a:r>
          </a:p>
          <a:p>
            <a:r>
              <a:rPr lang="en-GB" dirty="0"/>
              <a:t>Not </a:t>
            </a:r>
            <a:r>
              <a:rPr lang="en-GB" u="sng" dirty="0"/>
              <a:t>just</a:t>
            </a:r>
            <a:r>
              <a:rPr lang="en-GB" dirty="0"/>
              <a:t> phonic knowledge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A76629-9D99-4DEC-9B19-41D3A2B1B747}"/>
              </a:ext>
            </a:extLst>
          </p:cNvPr>
          <p:cNvSpPr/>
          <p:nvPr/>
        </p:nvSpPr>
        <p:spPr>
          <a:xfrm>
            <a:off x="7304110" y="3498837"/>
            <a:ext cx="1732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Ability to extract inferences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C1F8BE-D6CA-408C-B8F1-94ACA4F990C9}"/>
              </a:ext>
            </a:extLst>
          </p:cNvPr>
          <p:cNvSpPr/>
          <p:nvPr/>
        </p:nvSpPr>
        <p:spPr>
          <a:xfrm>
            <a:off x="5503910" y="3480035"/>
            <a:ext cx="1732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Understanding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BFC15-8CFB-4F25-AE88-31A12D49A538}"/>
              </a:ext>
            </a:extLst>
          </p:cNvPr>
          <p:cNvSpPr/>
          <p:nvPr/>
        </p:nvSpPr>
        <p:spPr>
          <a:xfrm>
            <a:off x="3703710" y="3284984"/>
            <a:ext cx="1732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Memory: hold info across several sentences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23B4B4-1A3F-4DC3-8489-104F93EE0509}"/>
              </a:ext>
            </a:extLst>
          </p:cNvPr>
          <p:cNvSpPr/>
          <p:nvPr/>
        </p:nvSpPr>
        <p:spPr>
          <a:xfrm>
            <a:off x="1903510" y="3501008"/>
            <a:ext cx="1732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Good vocabulary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0ABA51-E403-4954-AF34-08C18CE2DC27}"/>
              </a:ext>
            </a:extLst>
          </p:cNvPr>
          <p:cNvSpPr/>
          <p:nvPr/>
        </p:nvSpPr>
        <p:spPr>
          <a:xfrm>
            <a:off x="103310" y="3498837"/>
            <a:ext cx="1732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Speech: talking in full sentences</a:t>
            </a:r>
          </a:p>
        </p:txBody>
      </p:sp>
    </p:spTree>
    <p:extLst>
      <p:ext uri="{BB962C8B-B14F-4D97-AF65-F5344CB8AC3E}">
        <p14:creationId xmlns:p14="http://schemas.microsoft.com/office/powerpoint/2010/main" val="53841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/>
              <a:t>Effective reading &amp;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836712"/>
            <a:ext cx="8229600" cy="1666651"/>
          </a:xfrm>
        </p:spPr>
        <p:txBody>
          <a:bodyPr/>
          <a:lstStyle/>
          <a:p>
            <a:r>
              <a:rPr lang="en-GB" dirty="0"/>
              <a:t>Good single word reading and writing is key: sounding out, blending, word building</a:t>
            </a:r>
          </a:p>
          <a:p>
            <a:r>
              <a:rPr lang="en-GB" dirty="0"/>
              <a:t>Not </a:t>
            </a:r>
            <a:r>
              <a:rPr lang="en-GB" u="sng" dirty="0"/>
              <a:t>just</a:t>
            </a:r>
            <a:r>
              <a:rPr lang="en-GB" dirty="0"/>
              <a:t> phonic knowledge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AA2542-8D8E-4D3E-8708-117E779D6F25}"/>
              </a:ext>
            </a:extLst>
          </p:cNvPr>
          <p:cNvSpPr/>
          <p:nvPr/>
        </p:nvSpPr>
        <p:spPr>
          <a:xfrm>
            <a:off x="137217" y="2995864"/>
            <a:ext cx="1732386" cy="271754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A76629-9D99-4DEC-9B19-41D3A2B1B747}"/>
              </a:ext>
            </a:extLst>
          </p:cNvPr>
          <p:cNvSpPr/>
          <p:nvPr/>
        </p:nvSpPr>
        <p:spPr>
          <a:xfrm>
            <a:off x="7304110" y="3498837"/>
            <a:ext cx="1732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Ability to extract inferences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C1F8BE-D6CA-408C-B8F1-94ACA4F990C9}"/>
              </a:ext>
            </a:extLst>
          </p:cNvPr>
          <p:cNvSpPr/>
          <p:nvPr/>
        </p:nvSpPr>
        <p:spPr>
          <a:xfrm>
            <a:off x="5503910" y="3480035"/>
            <a:ext cx="1732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Understanding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BFC15-8CFB-4F25-AE88-31A12D49A538}"/>
              </a:ext>
            </a:extLst>
          </p:cNvPr>
          <p:cNvSpPr/>
          <p:nvPr/>
        </p:nvSpPr>
        <p:spPr>
          <a:xfrm>
            <a:off x="3703710" y="3284984"/>
            <a:ext cx="1732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Memory: hold info across several sentences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23B4B4-1A3F-4DC3-8489-104F93EE0509}"/>
              </a:ext>
            </a:extLst>
          </p:cNvPr>
          <p:cNvSpPr/>
          <p:nvPr/>
        </p:nvSpPr>
        <p:spPr>
          <a:xfrm>
            <a:off x="1903510" y="3501008"/>
            <a:ext cx="1732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Good vocabulary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0ABA51-E403-4954-AF34-08C18CE2DC27}"/>
              </a:ext>
            </a:extLst>
          </p:cNvPr>
          <p:cNvSpPr/>
          <p:nvPr/>
        </p:nvSpPr>
        <p:spPr>
          <a:xfrm>
            <a:off x="103310" y="3498837"/>
            <a:ext cx="1732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b="1" dirty="0">
                <a:solidFill>
                  <a:schemeClr val="bg1"/>
                </a:solidFill>
              </a:rPr>
              <a:t>Speech: talking in full sentences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99B01-CCB4-4052-BA6C-636ED371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19" y="2503363"/>
            <a:ext cx="1308968" cy="9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54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/>
              <a:t>Effective reading &amp;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836712"/>
            <a:ext cx="8229600" cy="1666651"/>
          </a:xfrm>
        </p:spPr>
        <p:txBody>
          <a:bodyPr/>
          <a:lstStyle/>
          <a:p>
            <a:r>
              <a:rPr lang="en-GB" dirty="0"/>
              <a:t>Good single word reading and writing is key: sounding out, blending, word building</a:t>
            </a:r>
          </a:p>
          <a:p>
            <a:r>
              <a:rPr lang="en-GB" dirty="0"/>
              <a:t>Not </a:t>
            </a:r>
            <a:r>
              <a:rPr lang="en-GB" u="sng" dirty="0"/>
              <a:t>just</a:t>
            </a:r>
            <a:r>
              <a:rPr lang="en-GB" dirty="0"/>
              <a:t> phonic knowledge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AA2542-8D8E-4D3E-8708-117E779D6F25}"/>
              </a:ext>
            </a:extLst>
          </p:cNvPr>
          <p:cNvSpPr/>
          <p:nvPr/>
        </p:nvSpPr>
        <p:spPr>
          <a:xfrm>
            <a:off x="1907704" y="2872206"/>
            <a:ext cx="1732386" cy="2717547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A76629-9D99-4DEC-9B19-41D3A2B1B747}"/>
              </a:ext>
            </a:extLst>
          </p:cNvPr>
          <p:cNvSpPr/>
          <p:nvPr/>
        </p:nvSpPr>
        <p:spPr>
          <a:xfrm>
            <a:off x="7304110" y="3498837"/>
            <a:ext cx="1732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Ability to extract inferences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C1F8BE-D6CA-408C-B8F1-94ACA4F990C9}"/>
              </a:ext>
            </a:extLst>
          </p:cNvPr>
          <p:cNvSpPr/>
          <p:nvPr/>
        </p:nvSpPr>
        <p:spPr>
          <a:xfrm>
            <a:off x="5503910" y="3480035"/>
            <a:ext cx="1732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Understanding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BFC15-8CFB-4F25-AE88-31A12D49A538}"/>
              </a:ext>
            </a:extLst>
          </p:cNvPr>
          <p:cNvSpPr/>
          <p:nvPr/>
        </p:nvSpPr>
        <p:spPr>
          <a:xfrm>
            <a:off x="3703710" y="3284984"/>
            <a:ext cx="1732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Memory: hold info across several sentences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23B4B4-1A3F-4DC3-8489-104F93EE0509}"/>
              </a:ext>
            </a:extLst>
          </p:cNvPr>
          <p:cNvSpPr/>
          <p:nvPr/>
        </p:nvSpPr>
        <p:spPr>
          <a:xfrm>
            <a:off x="1903510" y="3501008"/>
            <a:ext cx="1732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Good vocabulary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0ABA51-E403-4954-AF34-08C18CE2DC27}"/>
              </a:ext>
            </a:extLst>
          </p:cNvPr>
          <p:cNvSpPr/>
          <p:nvPr/>
        </p:nvSpPr>
        <p:spPr>
          <a:xfrm>
            <a:off x="103310" y="3498837"/>
            <a:ext cx="1732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/>
              <a:t>Speech: talking in full sentences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24C82B-780F-413B-98C3-8FD47D3A8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12" y="2503363"/>
            <a:ext cx="1308968" cy="9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28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49D4DB-60C2-421F-B962-6E193F5D1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8720"/>
            <a:ext cx="2918219" cy="4752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Synthetic Phonics?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5987008" cy="3657600"/>
          </a:xfrm>
        </p:spPr>
        <p:txBody>
          <a:bodyPr/>
          <a:lstStyle/>
          <a:p>
            <a:r>
              <a:rPr lang="en-GB" dirty="0"/>
              <a:t>Is the </a:t>
            </a:r>
            <a:r>
              <a:rPr lang="en-GB" dirty="0">
                <a:solidFill>
                  <a:srgbClr val="FF0000"/>
                </a:solidFill>
              </a:rPr>
              <a:t>proven method </a:t>
            </a:r>
            <a:r>
              <a:rPr lang="en-GB" dirty="0"/>
              <a:t>to achieve </a:t>
            </a:r>
            <a:r>
              <a:rPr lang="en-GB" dirty="0">
                <a:solidFill>
                  <a:srgbClr val="FF0000"/>
                </a:solidFill>
              </a:rPr>
              <a:t>success</a:t>
            </a:r>
            <a:r>
              <a:rPr lang="en-GB" dirty="0"/>
              <a:t> for </a:t>
            </a:r>
            <a:r>
              <a:rPr lang="en-GB" dirty="0">
                <a:solidFill>
                  <a:srgbClr val="FF0000"/>
                </a:solidFill>
              </a:rPr>
              <a:t>every child</a:t>
            </a:r>
            <a:endParaRPr lang="en-GB" dirty="0"/>
          </a:p>
          <a:p>
            <a:endParaRPr lang="en-GB" sz="1600" dirty="0"/>
          </a:p>
          <a:p>
            <a:r>
              <a:rPr lang="en-GB" dirty="0"/>
              <a:t>Regardless of their age, gender, background, language profile or additional learning needs.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1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/>
              <a:t>Effective reading &amp;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836712"/>
            <a:ext cx="8229600" cy="1666651"/>
          </a:xfrm>
        </p:spPr>
        <p:txBody>
          <a:bodyPr/>
          <a:lstStyle/>
          <a:p>
            <a:r>
              <a:rPr lang="en-GB" dirty="0"/>
              <a:t>Good single word reading and writing is key: sounding out, blending, word building</a:t>
            </a:r>
          </a:p>
          <a:p>
            <a:r>
              <a:rPr lang="en-GB" dirty="0"/>
              <a:t>Not </a:t>
            </a:r>
            <a:r>
              <a:rPr lang="en-GB" u="sng" dirty="0"/>
              <a:t>just</a:t>
            </a:r>
            <a:r>
              <a:rPr lang="en-GB" dirty="0"/>
              <a:t> phonic knowledge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AA2542-8D8E-4D3E-8708-117E779D6F25}"/>
              </a:ext>
            </a:extLst>
          </p:cNvPr>
          <p:cNvSpPr/>
          <p:nvPr/>
        </p:nvSpPr>
        <p:spPr>
          <a:xfrm>
            <a:off x="3737617" y="2872206"/>
            <a:ext cx="1732386" cy="2717547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A76629-9D99-4DEC-9B19-41D3A2B1B747}"/>
              </a:ext>
            </a:extLst>
          </p:cNvPr>
          <p:cNvSpPr/>
          <p:nvPr/>
        </p:nvSpPr>
        <p:spPr>
          <a:xfrm>
            <a:off x="7304110" y="3498837"/>
            <a:ext cx="1732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Ability to extract inferences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C1F8BE-D6CA-408C-B8F1-94ACA4F990C9}"/>
              </a:ext>
            </a:extLst>
          </p:cNvPr>
          <p:cNvSpPr/>
          <p:nvPr/>
        </p:nvSpPr>
        <p:spPr>
          <a:xfrm>
            <a:off x="5503910" y="3480035"/>
            <a:ext cx="1732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Understanding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BFC15-8CFB-4F25-AE88-31A12D49A538}"/>
              </a:ext>
            </a:extLst>
          </p:cNvPr>
          <p:cNvSpPr/>
          <p:nvPr/>
        </p:nvSpPr>
        <p:spPr>
          <a:xfrm>
            <a:off x="3703710" y="3284984"/>
            <a:ext cx="1732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Memory: hold info across several sentences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23B4B4-1A3F-4DC3-8489-104F93EE0509}"/>
              </a:ext>
            </a:extLst>
          </p:cNvPr>
          <p:cNvSpPr/>
          <p:nvPr/>
        </p:nvSpPr>
        <p:spPr>
          <a:xfrm>
            <a:off x="1903510" y="3501008"/>
            <a:ext cx="1732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/>
              <a:t>Good vocabulary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0ABA51-E403-4954-AF34-08C18CE2DC27}"/>
              </a:ext>
            </a:extLst>
          </p:cNvPr>
          <p:cNvSpPr/>
          <p:nvPr/>
        </p:nvSpPr>
        <p:spPr>
          <a:xfrm>
            <a:off x="103310" y="3498837"/>
            <a:ext cx="1732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/>
              <a:t>Speech: talking in full sentences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9847F5-3D27-42B0-A55C-33A8C6C50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12" y="2507153"/>
            <a:ext cx="1308968" cy="9049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491644-E5E0-41A3-9311-4458DC416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49" y="2503363"/>
            <a:ext cx="990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00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/>
              <a:t>Effective reading &amp;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836712"/>
            <a:ext cx="8229600" cy="1666651"/>
          </a:xfrm>
        </p:spPr>
        <p:txBody>
          <a:bodyPr/>
          <a:lstStyle/>
          <a:p>
            <a:r>
              <a:rPr lang="en-GB" dirty="0"/>
              <a:t>Good single word reading and writing is key: sounding out, blending, word building</a:t>
            </a:r>
          </a:p>
          <a:p>
            <a:r>
              <a:rPr lang="en-GB" dirty="0"/>
              <a:t>Not </a:t>
            </a:r>
            <a:r>
              <a:rPr lang="en-GB" u="sng" dirty="0"/>
              <a:t>just</a:t>
            </a:r>
            <a:r>
              <a:rPr lang="en-GB" dirty="0"/>
              <a:t> phonic knowledge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AA2542-8D8E-4D3E-8708-117E779D6F25}"/>
              </a:ext>
            </a:extLst>
          </p:cNvPr>
          <p:cNvSpPr/>
          <p:nvPr/>
        </p:nvSpPr>
        <p:spPr>
          <a:xfrm>
            <a:off x="5508104" y="2872206"/>
            <a:ext cx="1732386" cy="2717547"/>
          </a:xfrm>
          <a:prstGeom prst="roundRect">
            <a:avLst/>
          </a:prstGeom>
          <a:solidFill>
            <a:srgbClr val="BB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A76629-9D99-4DEC-9B19-41D3A2B1B747}"/>
              </a:ext>
            </a:extLst>
          </p:cNvPr>
          <p:cNvSpPr/>
          <p:nvPr/>
        </p:nvSpPr>
        <p:spPr>
          <a:xfrm>
            <a:off x="7304110" y="3498837"/>
            <a:ext cx="1732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Ability to extract inferences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C1F8BE-D6CA-408C-B8F1-94ACA4F990C9}"/>
              </a:ext>
            </a:extLst>
          </p:cNvPr>
          <p:cNvSpPr/>
          <p:nvPr/>
        </p:nvSpPr>
        <p:spPr>
          <a:xfrm>
            <a:off x="5503910" y="3480035"/>
            <a:ext cx="1732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Understanding</a:t>
            </a:r>
          </a:p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what is </a:t>
            </a:r>
          </a:p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being read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BFC15-8CFB-4F25-AE88-31A12D49A538}"/>
              </a:ext>
            </a:extLst>
          </p:cNvPr>
          <p:cNvSpPr/>
          <p:nvPr/>
        </p:nvSpPr>
        <p:spPr>
          <a:xfrm>
            <a:off x="3703710" y="3212976"/>
            <a:ext cx="1732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/>
              <a:t>Memory: hold info across several sentence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23B4B4-1A3F-4DC3-8489-104F93EE0509}"/>
              </a:ext>
            </a:extLst>
          </p:cNvPr>
          <p:cNvSpPr/>
          <p:nvPr/>
        </p:nvSpPr>
        <p:spPr>
          <a:xfrm>
            <a:off x="1903510" y="3501008"/>
            <a:ext cx="1732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/>
              <a:t>Good vocabulary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0ABA51-E403-4954-AF34-08C18CE2DC27}"/>
              </a:ext>
            </a:extLst>
          </p:cNvPr>
          <p:cNvSpPr/>
          <p:nvPr/>
        </p:nvSpPr>
        <p:spPr>
          <a:xfrm>
            <a:off x="103310" y="3498837"/>
            <a:ext cx="1732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/>
              <a:t>Speech: talking in full sentences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7729F0-59AF-4AA7-88A2-8AAA179AC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24034"/>
            <a:ext cx="1308968" cy="9049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09C18E-F88A-4C36-B685-036F5E989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00" y="2510372"/>
            <a:ext cx="990600" cy="1028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EF3538-FEB1-4F14-BD13-909A7D4B9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55" y="2524034"/>
            <a:ext cx="927988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77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/>
              <a:t>Effective reading &amp;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836712"/>
            <a:ext cx="8229600" cy="1666651"/>
          </a:xfrm>
        </p:spPr>
        <p:txBody>
          <a:bodyPr/>
          <a:lstStyle/>
          <a:p>
            <a:r>
              <a:rPr lang="en-GB" dirty="0"/>
              <a:t>Good single word reading and writing is key: sounding out, blending, word building</a:t>
            </a:r>
          </a:p>
          <a:p>
            <a:r>
              <a:rPr lang="en-GB" dirty="0"/>
              <a:t>Not </a:t>
            </a:r>
            <a:r>
              <a:rPr lang="en-GB" u="sng" dirty="0"/>
              <a:t>just</a:t>
            </a:r>
            <a:r>
              <a:rPr lang="en-GB" dirty="0"/>
              <a:t> phonic knowledge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AA2542-8D8E-4D3E-8708-117E779D6F25}"/>
              </a:ext>
            </a:extLst>
          </p:cNvPr>
          <p:cNvSpPr/>
          <p:nvPr/>
        </p:nvSpPr>
        <p:spPr>
          <a:xfrm>
            <a:off x="7308304" y="2852936"/>
            <a:ext cx="1732386" cy="2717547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A76629-9D99-4DEC-9B19-41D3A2B1B747}"/>
              </a:ext>
            </a:extLst>
          </p:cNvPr>
          <p:cNvSpPr/>
          <p:nvPr/>
        </p:nvSpPr>
        <p:spPr>
          <a:xfrm>
            <a:off x="7304110" y="3498837"/>
            <a:ext cx="1732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Ability to extract inferences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BFC15-8CFB-4F25-AE88-31A12D49A538}"/>
              </a:ext>
            </a:extLst>
          </p:cNvPr>
          <p:cNvSpPr/>
          <p:nvPr/>
        </p:nvSpPr>
        <p:spPr>
          <a:xfrm>
            <a:off x="3703710" y="3212976"/>
            <a:ext cx="1732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/>
              <a:t>Memory: hold info across several sentence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23B4B4-1A3F-4DC3-8489-104F93EE0509}"/>
              </a:ext>
            </a:extLst>
          </p:cNvPr>
          <p:cNvSpPr/>
          <p:nvPr/>
        </p:nvSpPr>
        <p:spPr>
          <a:xfrm>
            <a:off x="1903510" y="3501008"/>
            <a:ext cx="1732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/>
              <a:t>Good vocabulary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0ABA51-E403-4954-AF34-08C18CE2DC27}"/>
              </a:ext>
            </a:extLst>
          </p:cNvPr>
          <p:cNvSpPr/>
          <p:nvPr/>
        </p:nvSpPr>
        <p:spPr>
          <a:xfrm>
            <a:off x="103310" y="3498837"/>
            <a:ext cx="1732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/>
              <a:t>Speech: talking in full sentences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85CA29-953B-4500-A70C-BFB0FFD859CC}"/>
              </a:ext>
            </a:extLst>
          </p:cNvPr>
          <p:cNvSpPr/>
          <p:nvPr/>
        </p:nvSpPr>
        <p:spPr>
          <a:xfrm>
            <a:off x="5503910" y="3480035"/>
            <a:ext cx="1732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/>
              <a:t>Understanding</a:t>
            </a:r>
          </a:p>
          <a:p>
            <a:pPr algn="ctr">
              <a:spcBef>
                <a:spcPts val="0"/>
              </a:spcBef>
            </a:pPr>
            <a:r>
              <a:rPr lang="en-GB" dirty="0"/>
              <a:t>what is </a:t>
            </a:r>
          </a:p>
          <a:p>
            <a:pPr algn="ctr">
              <a:spcBef>
                <a:spcPts val="0"/>
              </a:spcBef>
            </a:pPr>
            <a:r>
              <a:rPr lang="en-GB" dirty="0"/>
              <a:t>being read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4F52A1-ED66-44F9-81DC-5E3D46235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18" y="2452026"/>
            <a:ext cx="1308968" cy="904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15F29C-668C-4D07-A56E-6BC4AD990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82" y="2451335"/>
            <a:ext cx="927988" cy="1028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DAB157-5006-42A5-9B3B-2B26F15DF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00" y="2510372"/>
            <a:ext cx="990600" cy="1028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E8FAF6-30CB-4302-8629-FAB551F709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09" y="2705811"/>
            <a:ext cx="1002297" cy="7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91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C5178-A35F-417D-B760-D9530B2A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CD963-7A84-49FE-BF6A-EADDB5C52566}"/>
              </a:ext>
            </a:extLst>
          </p:cNvPr>
          <p:cNvSpPr/>
          <p:nvPr/>
        </p:nvSpPr>
        <p:spPr>
          <a:xfrm rot="21410414">
            <a:off x="376198" y="3652333"/>
            <a:ext cx="3168352" cy="255454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GB" sz="3200" b="1" spc="15" dirty="0">
              <a:solidFill>
                <a:srgbClr val="202124"/>
              </a:solidFill>
              <a:latin typeface="Bradley Hand ITC" panose="030704020503020302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GB" sz="3200" b="1" spc="15" dirty="0">
                <a:solidFill>
                  <a:srgbClr val="202124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TRY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GB" sz="3200" b="1" spc="15" dirty="0">
                <a:solidFill>
                  <a:srgbClr val="202124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to get frustrated!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GB" sz="3200" b="1" spc="15" dirty="0">
              <a:solidFill>
                <a:srgbClr val="202124"/>
              </a:solidFill>
              <a:latin typeface="Bradley Hand ITC" panose="030704020503020302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408BA6-781C-44ED-8C3A-1DEAB3D926CD}"/>
              </a:ext>
            </a:extLst>
          </p:cNvPr>
          <p:cNvSpPr/>
          <p:nvPr/>
        </p:nvSpPr>
        <p:spPr>
          <a:xfrm rot="20900609">
            <a:off x="120935" y="677089"/>
            <a:ext cx="3377604" cy="2123658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endParaRPr lang="en-GB" sz="3200" b="1" spc="15" dirty="0">
              <a:solidFill>
                <a:srgbClr val="202124"/>
              </a:solidFill>
              <a:latin typeface="Bradley Hand ITC" panose="030704020503020302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en-GB" sz="3200" b="1" spc="15" dirty="0">
                <a:solidFill>
                  <a:srgbClr val="202124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 it into </a:t>
            </a:r>
          </a:p>
          <a:p>
            <a:pPr lvl="0" algn="ctr">
              <a:spcAft>
                <a:spcPts val="0"/>
              </a:spcAft>
            </a:pPr>
            <a:r>
              <a:rPr lang="en-GB" sz="3200" b="1" spc="15" dirty="0">
                <a:solidFill>
                  <a:srgbClr val="202124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routine.</a:t>
            </a:r>
          </a:p>
          <a:p>
            <a:pPr lvl="0" algn="ctr">
              <a:spcAft>
                <a:spcPts val="0"/>
              </a:spcAft>
            </a:pPr>
            <a:endParaRPr lang="en-GB" sz="3600" b="1" dirty="0"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CCE4A3-98FF-4B42-B326-51794DE7A078}"/>
              </a:ext>
            </a:extLst>
          </p:cNvPr>
          <p:cNvSpPr/>
          <p:nvPr/>
        </p:nvSpPr>
        <p:spPr>
          <a:xfrm rot="705315">
            <a:off x="5814880" y="726953"/>
            <a:ext cx="3279765" cy="2369880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endParaRPr lang="en-GB" sz="3200" b="1" spc="15" dirty="0">
              <a:solidFill>
                <a:srgbClr val="202124"/>
              </a:solidFill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en-GB" sz="3200" b="1" spc="15" dirty="0">
                <a:solidFill>
                  <a:srgbClr val="202124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learn the sounds, actions &amp; spelling rules too!</a:t>
            </a:r>
          </a:p>
          <a:p>
            <a:pPr lvl="0" algn="ctr">
              <a:spcAft>
                <a:spcPts val="0"/>
              </a:spcAft>
            </a:pPr>
            <a:endParaRPr lang="en-GB" sz="2000" b="1" dirty="0"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1ED0C-F0BD-4916-BE9D-1D07E4EC4CF4}"/>
              </a:ext>
            </a:extLst>
          </p:cNvPr>
          <p:cNvSpPr/>
          <p:nvPr/>
        </p:nvSpPr>
        <p:spPr>
          <a:xfrm rot="21162125">
            <a:off x="3198208" y="1757624"/>
            <a:ext cx="2712772" cy="187743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endParaRPr lang="en-GB" sz="3200" b="1" spc="15" dirty="0">
              <a:solidFill>
                <a:srgbClr val="202124"/>
              </a:solidFill>
              <a:latin typeface="Bradley Hand ITC" panose="030704020503020302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en-GB" sz="3200" b="1" spc="15" dirty="0">
                <a:solidFill>
                  <a:srgbClr val="202124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and support.</a:t>
            </a:r>
          </a:p>
          <a:p>
            <a:pPr lvl="0" algn="ctr">
              <a:spcAft>
                <a:spcPts val="0"/>
              </a:spcAft>
            </a:pPr>
            <a:endParaRPr lang="en-GB" sz="2000" b="1" dirty="0"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61246-9838-41DE-99B6-631710031D49}"/>
              </a:ext>
            </a:extLst>
          </p:cNvPr>
          <p:cNvSpPr/>
          <p:nvPr/>
        </p:nvSpPr>
        <p:spPr>
          <a:xfrm rot="20915590">
            <a:off x="6444312" y="3548588"/>
            <a:ext cx="2712772" cy="1877437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endParaRPr lang="en-GB" sz="3200" b="1" spc="15" dirty="0">
              <a:solidFill>
                <a:srgbClr val="202124"/>
              </a:solidFill>
              <a:latin typeface="Bradley Hand ITC" panose="030704020503020302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en-GB" sz="3200" b="1" spc="15" dirty="0">
                <a:solidFill>
                  <a:srgbClr val="202124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Listen regularly.</a:t>
            </a:r>
          </a:p>
          <a:p>
            <a:pPr lvl="0" algn="ctr">
              <a:spcAft>
                <a:spcPts val="0"/>
              </a:spcAft>
            </a:pPr>
            <a:endParaRPr lang="en-GB" sz="2000" b="1" dirty="0"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66AC6-FD08-468A-9CC0-09E2CBB8EB1E}"/>
              </a:ext>
            </a:extLst>
          </p:cNvPr>
          <p:cNvSpPr/>
          <p:nvPr/>
        </p:nvSpPr>
        <p:spPr>
          <a:xfrm rot="735337">
            <a:off x="3238811" y="3891760"/>
            <a:ext cx="3152464" cy="2123658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endParaRPr lang="en-GB" sz="3200" b="1" spc="15" dirty="0">
              <a:solidFill>
                <a:srgbClr val="202124"/>
              </a:solidFill>
              <a:latin typeface="Bradley Hand ITC" panose="030704020503020302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en-GB" sz="3200" b="1" spc="15" dirty="0">
                <a:solidFill>
                  <a:srgbClr val="202124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it </a:t>
            </a:r>
          </a:p>
          <a:p>
            <a:pPr lvl="0" algn="ctr">
              <a:spcAft>
                <a:spcPts val="0"/>
              </a:spcAft>
            </a:pPr>
            <a:r>
              <a:rPr lang="en-GB" sz="3200" b="1" spc="15" dirty="0">
                <a:solidFill>
                  <a:srgbClr val="202124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fun!</a:t>
            </a:r>
          </a:p>
          <a:p>
            <a:pPr lvl="0" algn="ctr">
              <a:spcAft>
                <a:spcPts val="0"/>
              </a:spcAft>
            </a:pPr>
            <a:endParaRPr lang="en-GB" sz="3600" b="1" dirty="0"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0" grpId="0" animBg="1"/>
      <p:bldP spid="9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E4CC-33A6-496C-9F7F-F35E389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367"/>
            <a:ext cx="8229600" cy="1143000"/>
          </a:xfrm>
        </p:spPr>
        <p:txBody>
          <a:bodyPr/>
          <a:lstStyle/>
          <a:p>
            <a:r>
              <a:rPr lang="en-GB" dirty="0"/>
              <a:t>Help us create a love of reading…</a:t>
            </a: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B57129BA-3A9D-4C23-A307-47F12BD1E7BD}"/>
              </a:ext>
            </a:extLst>
          </p:cNvPr>
          <p:cNvSpPr/>
          <p:nvPr/>
        </p:nvSpPr>
        <p:spPr>
          <a:xfrm rot="20594257">
            <a:off x="20041" y="264651"/>
            <a:ext cx="3469475" cy="3024336"/>
          </a:xfrm>
          <a:prstGeom prst="hear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5704D1-EFD9-43FC-AABE-DBFCFA2ECFC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554207">
            <a:off x="306994" y="890042"/>
            <a:ext cx="2750301" cy="10774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latin typeface="Bradley Hand ITC" panose="03070402050302030203" pitchFamily="66" charset="0"/>
              </a:rPr>
              <a:t>Share stories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b="1" dirty="0">
                <a:latin typeface="Bradley Hand ITC" panose="03070402050302030203" pitchFamily="66" charset="0"/>
              </a:rPr>
              <a:t>what are your favourite stories from childhood?</a:t>
            </a:r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3F765768-08C1-4A36-AD84-2B8D6427D738}"/>
              </a:ext>
            </a:extLst>
          </p:cNvPr>
          <p:cNvSpPr/>
          <p:nvPr/>
        </p:nvSpPr>
        <p:spPr>
          <a:xfrm rot="20582099">
            <a:off x="5517074" y="3195720"/>
            <a:ext cx="3835233" cy="3342961"/>
          </a:xfrm>
          <a:prstGeom prst="hear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6A4F5E-6B76-4857-957F-E3F7E2B40AB6}"/>
              </a:ext>
            </a:extLst>
          </p:cNvPr>
          <p:cNvSpPr txBox="1">
            <a:spLocks/>
          </p:cNvSpPr>
          <p:nvPr/>
        </p:nvSpPr>
        <p:spPr bwMode="auto">
          <a:xfrm rot="20652603">
            <a:off x="5523794" y="3932028"/>
            <a:ext cx="3759874" cy="19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GB" sz="2400" b="1" kern="0" dirty="0">
                <a:latin typeface="Bradley Hand ITC" panose="03070402050302030203" pitchFamily="66" charset="0"/>
              </a:rPr>
              <a:t>Talk! Talk! Talk!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GB" sz="2400" b="1" kern="0" dirty="0">
                <a:latin typeface="Bradley Hand ITC" panose="03070402050302030203" pitchFamily="66" charset="0"/>
              </a:rPr>
              <a:t>Rhyme, patterns, new vocabulary.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GB" sz="2400" b="1" kern="0" dirty="0">
                <a:latin typeface="Bradley Hand ITC" panose="03070402050302030203" pitchFamily="66" charset="0"/>
              </a:rPr>
              <a:t>Play with sounds and words.</a:t>
            </a:r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839380A8-EF12-4D83-8130-5BEAA8B0AA23}"/>
              </a:ext>
            </a:extLst>
          </p:cNvPr>
          <p:cNvSpPr/>
          <p:nvPr/>
        </p:nvSpPr>
        <p:spPr>
          <a:xfrm rot="729423">
            <a:off x="-117004" y="3328363"/>
            <a:ext cx="3469475" cy="3024336"/>
          </a:xfrm>
          <a:prstGeom prst="hear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CCE9B6A-22DE-4233-AF74-4182BC576FD4}"/>
              </a:ext>
            </a:extLst>
          </p:cNvPr>
          <p:cNvSpPr txBox="1">
            <a:spLocks/>
          </p:cNvSpPr>
          <p:nvPr/>
        </p:nvSpPr>
        <p:spPr bwMode="auto">
          <a:xfrm rot="674826">
            <a:off x="248002" y="3999009"/>
            <a:ext cx="2703942" cy="19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2400" b="1" kern="0" dirty="0">
                <a:latin typeface="Bradley Hand ITC" panose="03070402050302030203" pitchFamily="66" charset="0"/>
              </a:rPr>
              <a:t>Become storytellers – make up stories together, act them out, draw it, </a:t>
            </a:r>
          </a:p>
          <a:p>
            <a:pPr marL="0" indent="0" algn="ctr">
              <a:buFontTx/>
              <a:buNone/>
            </a:pPr>
            <a:r>
              <a:rPr lang="en-GB" sz="2400" b="1" kern="0" dirty="0">
                <a:latin typeface="Bradley Hand ITC" panose="03070402050302030203" pitchFamily="66" charset="0"/>
              </a:rPr>
              <a:t>write it!</a:t>
            </a:r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677A2DD0-CC5A-4854-9F26-E0BC30133D9F}"/>
              </a:ext>
            </a:extLst>
          </p:cNvPr>
          <p:cNvSpPr/>
          <p:nvPr/>
        </p:nvSpPr>
        <p:spPr>
          <a:xfrm rot="709349">
            <a:off x="5997143" y="9320"/>
            <a:ext cx="3469475" cy="3024336"/>
          </a:xfrm>
          <a:prstGeom prst="hear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56F58A-DB61-448A-96E8-54403E2E0234}"/>
              </a:ext>
            </a:extLst>
          </p:cNvPr>
          <p:cNvSpPr txBox="1">
            <a:spLocks/>
          </p:cNvSpPr>
          <p:nvPr/>
        </p:nvSpPr>
        <p:spPr bwMode="auto">
          <a:xfrm rot="768874">
            <a:off x="6125348" y="564495"/>
            <a:ext cx="3222305" cy="21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2400" b="1" kern="0" dirty="0">
                <a:latin typeface="Bradley Hand ITC" panose="03070402050302030203" pitchFamily="66" charset="0"/>
              </a:rPr>
              <a:t>Read words </a:t>
            </a:r>
          </a:p>
          <a:p>
            <a:pPr marL="0" indent="0" algn="ctr">
              <a:buFontTx/>
              <a:buNone/>
            </a:pPr>
            <a:r>
              <a:rPr lang="en-GB" sz="2400" b="1" kern="0" dirty="0">
                <a:latin typeface="Bradley Hand ITC" panose="03070402050302030203" pitchFamily="66" charset="0"/>
              </a:rPr>
              <a:t>Everywhere -</a:t>
            </a:r>
          </a:p>
          <a:p>
            <a:pPr marL="0" indent="0" algn="ctr">
              <a:buFontTx/>
              <a:buNone/>
            </a:pPr>
            <a:r>
              <a:rPr lang="en-GB" sz="2400" b="1" kern="0" dirty="0">
                <a:latin typeface="Bradley Hand ITC" panose="03070402050302030203" pitchFamily="66" charset="0"/>
              </a:rPr>
              <a:t>show that reading </a:t>
            </a:r>
          </a:p>
          <a:p>
            <a:pPr marL="0" indent="0" algn="ctr">
              <a:buFontTx/>
              <a:buNone/>
            </a:pPr>
            <a:r>
              <a:rPr lang="en-GB" sz="2400" b="1" kern="0" dirty="0">
                <a:latin typeface="Bradley Hand ITC" panose="03070402050302030203" pitchFamily="66" charset="0"/>
              </a:rPr>
              <a:t>has a purpose.</a:t>
            </a:r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B62F5822-2DB8-478B-B95E-BC031CCE6D91}"/>
              </a:ext>
            </a:extLst>
          </p:cNvPr>
          <p:cNvSpPr/>
          <p:nvPr/>
        </p:nvSpPr>
        <p:spPr>
          <a:xfrm rot="20972539">
            <a:off x="2410931" y="1632791"/>
            <a:ext cx="4314385" cy="3687158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0E6CBB4-AC31-4A09-87AA-D8702FD1B57E}"/>
              </a:ext>
            </a:extLst>
          </p:cNvPr>
          <p:cNvSpPr txBox="1">
            <a:spLocks/>
          </p:cNvSpPr>
          <p:nvPr/>
        </p:nvSpPr>
        <p:spPr bwMode="auto">
          <a:xfrm rot="20972539">
            <a:off x="2614354" y="2438022"/>
            <a:ext cx="4022317" cy="19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GB" sz="2400" b="1" kern="0" dirty="0">
                <a:latin typeface="Bradley Hand ITC" panose="03070402050302030203" pitchFamily="66" charset="0"/>
              </a:rPr>
              <a:t>Bedtime stories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GB" sz="2400" b="1" kern="0" dirty="0">
                <a:latin typeface="Bradley Hand ITC" panose="03070402050302030203" pitchFamily="66" charset="0"/>
              </a:rPr>
              <a:t>proven to help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GB" sz="2400" b="1" kern="0" dirty="0">
                <a:latin typeface="Bradley Hand ITC" panose="03070402050302030203" pitchFamily="66" charset="0"/>
              </a:rPr>
              <a:t>build children’s vocabulary and understanding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GB" sz="2400" b="1" kern="0" dirty="0">
                <a:latin typeface="Bradley Hand ITC" panose="03070402050302030203" pitchFamily="66" charset="0"/>
              </a:rPr>
              <a:t>– as well as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GB" sz="2400" b="1" kern="0" dirty="0">
                <a:latin typeface="Bradley Hand ITC" panose="03070402050302030203" pitchFamily="66" charset="0"/>
              </a:rPr>
              <a:t>being lovely!</a:t>
            </a:r>
          </a:p>
        </p:txBody>
      </p:sp>
    </p:spTree>
    <p:extLst>
      <p:ext uri="{BB962C8B-B14F-4D97-AF65-F5344CB8AC3E}">
        <p14:creationId xmlns:p14="http://schemas.microsoft.com/office/powerpoint/2010/main" val="20270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uiExpand="1" build="p"/>
      <p:bldP spid="11" grpId="0" animBg="1"/>
      <p:bldP spid="12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4571DE25-0485-4CBD-A48B-9DE364C62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957" y="2009339"/>
            <a:ext cx="3586085" cy="3685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GB" sz="8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37821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54461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/>
              <a:t>Anima Phonics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hlinkClick r:id="rId2"/>
              </a:rPr>
              <a:t>https://www.animaphonics.com/</a:t>
            </a:r>
            <a:r>
              <a:rPr lang="en-GB" sz="1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/>
              <a:t>Soundboard – hear the sounds!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hlinkClick r:id="rId3"/>
              </a:rPr>
              <a:t>https://www.animaphonics.com/soundboard</a:t>
            </a:r>
            <a:r>
              <a:rPr lang="en-GB" sz="1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/>
              <a:t>Games – play games for free!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hlinkClick r:id="rId4"/>
              </a:rPr>
              <a:t>https://www.animaphonics.com/games</a:t>
            </a:r>
            <a:r>
              <a:rPr lang="en-GB" sz="1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…but must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57600"/>
          </a:xfrm>
        </p:spPr>
        <p:txBody>
          <a:bodyPr/>
          <a:lstStyle/>
          <a:p>
            <a:endParaRPr lang="en-GB" sz="1400" dirty="0"/>
          </a:p>
          <a:p>
            <a:r>
              <a:rPr lang="en-GB" dirty="0"/>
              <a:t>Be systematic, clearly defined, an incremental sequence</a:t>
            </a:r>
          </a:p>
          <a:p>
            <a:pPr marL="0" indent="0">
              <a:buNone/>
            </a:pPr>
            <a:endParaRPr lang="en-GB" sz="4400" dirty="0"/>
          </a:p>
          <a:p>
            <a:r>
              <a:rPr lang="en-GB" dirty="0"/>
              <a:t>Give time to consolidate and apply their new knowledge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A83C6-7568-456D-BD10-417C5F46B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612771"/>
            <a:ext cx="4553585" cy="657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2F5C05-ED5E-414C-A0E1-BFA53DE1E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03736"/>
            <a:ext cx="1522702" cy="16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398107-6310-444F-AE91-21BEA437AF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0666" y="854626"/>
            <a:ext cx="3262667" cy="1197094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 in St Joseph’s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45ABC1-9850-4228-9DB5-9347A7BB60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108" y="1850928"/>
            <a:ext cx="4753783" cy="1794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2BDE1B-B097-482A-A3CE-657CBAEB9A40}"/>
              </a:ext>
            </a:extLst>
          </p:cNvPr>
          <p:cNvSpPr/>
          <p:nvPr/>
        </p:nvSpPr>
        <p:spPr>
          <a:xfrm>
            <a:off x="1835696" y="3573016"/>
            <a:ext cx="54477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First strategy for teaching reading and writing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Start of YR to Y3 (or as required)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High quality, regular phonics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Speaking, listening and games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Interactive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Application of learning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FUN!</a:t>
            </a:r>
          </a:p>
        </p:txBody>
      </p:sp>
    </p:spTree>
    <p:extLst>
      <p:ext uri="{BB962C8B-B14F-4D97-AF65-F5344CB8AC3E}">
        <p14:creationId xmlns:p14="http://schemas.microsoft.com/office/powerpoint/2010/main" val="182476340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398107-6310-444F-AE91-21BEA437AF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500" y="188640"/>
            <a:ext cx="3501000" cy="12845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48972-B823-4CD7-9E10-0B5E62EBF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9083"/>
            <a:ext cx="8229600" cy="3657600"/>
          </a:xfrm>
        </p:spPr>
        <p:txBody>
          <a:bodyPr/>
          <a:lstStyle/>
          <a:p>
            <a:r>
              <a:rPr lang="en-GB" dirty="0"/>
              <a:t>Anima Phonics </a:t>
            </a:r>
            <a:r>
              <a:rPr lang="en-GB" dirty="0">
                <a:hlinkClick r:id="rId4"/>
              </a:rPr>
              <a:t>‘Success Story’</a:t>
            </a:r>
            <a:endParaRPr lang="en-GB" dirty="0"/>
          </a:p>
          <a:p>
            <a:endParaRPr lang="en-GB" dirty="0"/>
          </a:p>
          <a:p>
            <a:r>
              <a:rPr lang="en-GB" dirty="0"/>
              <a:t>Parent Survey</a:t>
            </a:r>
          </a:p>
          <a:p>
            <a:pPr lvl="1"/>
            <a:r>
              <a:rPr lang="en-GB" dirty="0"/>
              <a:t>overwhelming positive</a:t>
            </a:r>
          </a:p>
          <a:p>
            <a:pPr lvl="1"/>
            <a:r>
              <a:rPr lang="en-GB" dirty="0"/>
              <a:t>available on the school website</a:t>
            </a:r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32EDE2-6865-4BDC-A83B-2AC0934A4D18}"/>
              </a:ext>
            </a:extLst>
          </p:cNvPr>
          <p:cNvSpPr/>
          <p:nvPr/>
        </p:nvSpPr>
        <p:spPr>
          <a:xfrm rot="627073">
            <a:off x="649422" y="2976809"/>
            <a:ext cx="3818696" cy="255454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3200" b="1" spc="15" dirty="0">
                <a:solidFill>
                  <a:srgbClr val="202124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We’ve found it a fun way to learn, and keeps our children engaged and interested.</a:t>
            </a:r>
            <a:endParaRPr lang="en-GB" sz="3600" b="1" dirty="0"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AA7E7A-A9DE-4717-B628-8518774A5015}"/>
              </a:ext>
            </a:extLst>
          </p:cNvPr>
          <p:cNvSpPr/>
          <p:nvPr/>
        </p:nvSpPr>
        <p:spPr>
          <a:xfrm rot="596353">
            <a:off x="4822324" y="603551"/>
            <a:ext cx="3168352" cy="2062103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GB" sz="3200" b="1" spc="15" dirty="0">
                <a:solidFill>
                  <a:srgbClr val="202124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son has learnt to read within one year - all good!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F30F3-65A8-4C02-B371-463FD5D838F9}"/>
              </a:ext>
            </a:extLst>
          </p:cNvPr>
          <p:cNvSpPr/>
          <p:nvPr/>
        </p:nvSpPr>
        <p:spPr>
          <a:xfrm rot="21275801">
            <a:off x="5050113" y="3469251"/>
            <a:ext cx="2712772" cy="156966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3200" b="1" spc="15" dirty="0">
                <a:solidFill>
                  <a:srgbClr val="202124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Really engaged him in reception.</a:t>
            </a:r>
            <a:endParaRPr lang="en-GB" sz="2000" b="1" dirty="0"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B716A8-F9D3-4D85-9F9F-C716DBAE1F58}"/>
              </a:ext>
            </a:extLst>
          </p:cNvPr>
          <p:cNvSpPr/>
          <p:nvPr/>
        </p:nvSpPr>
        <p:spPr>
          <a:xfrm rot="20900609">
            <a:off x="1849392" y="499769"/>
            <a:ext cx="1944216" cy="2062103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3200" b="1" spc="15" dirty="0">
                <a:solidFill>
                  <a:srgbClr val="202124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Catchy, well aimed, fun!</a:t>
            </a:r>
            <a:endParaRPr lang="en-GB" sz="3600" b="1" dirty="0"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8077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455509-B896-4DA2-9EE8-F1EBEAD3558C}"/>
              </a:ext>
            </a:extLst>
          </p:cNvPr>
          <p:cNvSpPr/>
          <p:nvPr/>
        </p:nvSpPr>
        <p:spPr>
          <a:xfrm>
            <a:off x="570986" y="2139622"/>
            <a:ext cx="2168063" cy="3077587"/>
          </a:xfrm>
          <a:prstGeom prst="roundRect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98107-6310-444F-AE91-21BEA437AF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499" y="830707"/>
            <a:ext cx="3501000" cy="128454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8367"/>
            <a:ext cx="8229600" cy="1143000"/>
          </a:xfrm>
        </p:spPr>
        <p:txBody>
          <a:bodyPr/>
          <a:lstStyle/>
          <a:p>
            <a:r>
              <a:rPr lang="en-GB" dirty="0"/>
              <a:t>Phonics in Year Two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205D91-2E64-4368-A30E-81FD6110E042}"/>
              </a:ext>
            </a:extLst>
          </p:cNvPr>
          <p:cNvSpPr/>
          <p:nvPr/>
        </p:nvSpPr>
        <p:spPr>
          <a:xfrm>
            <a:off x="659376" y="2273191"/>
            <a:ext cx="184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bg1"/>
                </a:solidFill>
              </a:rPr>
              <a:t>Continuity</a:t>
            </a:r>
            <a:r>
              <a:rPr lang="en-GB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2A1FC-6244-441E-B430-2E52E563FCFA}"/>
              </a:ext>
            </a:extLst>
          </p:cNvPr>
          <p:cNvSpPr/>
          <p:nvPr/>
        </p:nvSpPr>
        <p:spPr>
          <a:xfrm>
            <a:off x="251520" y="2708920"/>
            <a:ext cx="22564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endParaRPr lang="en-GB" sz="24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Programme continues from YR &amp; Y1</a:t>
            </a:r>
          </a:p>
          <a:p>
            <a:pPr lvl="1">
              <a:spcBef>
                <a:spcPts val="0"/>
              </a:spcBef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B1B2D-BE62-4FB5-9369-2B7C6EEDDE8F}"/>
              </a:ext>
            </a:extLst>
          </p:cNvPr>
          <p:cNvSpPr/>
          <p:nvPr/>
        </p:nvSpPr>
        <p:spPr>
          <a:xfrm>
            <a:off x="3347864" y="2273191"/>
            <a:ext cx="204094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Systematic: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75E5A-7BBD-44A4-A650-4DB8F2E7A243}"/>
              </a:ext>
            </a:extLst>
          </p:cNvPr>
          <p:cNvSpPr/>
          <p:nvPr/>
        </p:nvSpPr>
        <p:spPr>
          <a:xfrm>
            <a:off x="2821499" y="2971358"/>
            <a:ext cx="2758613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Regular teaching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Sequential order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Builds on prior learning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3C4326-DF7C-4C03-91BA-BDA33D5D6784}"/>
              </a:ext>
            </a:extLst>
          </p:cNvPr>
          <p:cNvSpPr/>
          <p:nvPr/>
        </p:nvSpPr>
        <p:spPr>
          <a:xfrm>
            <a:off x="6352797" y="2273191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Explicit: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A7BC4-FC89-4F79-B045-B367A581F541}"/>
              </a:ext>
            </a:extLst>
          </p:cNvPr>
          <p:cNvSpPr/>
          <p:nvPr/>
        </p:nvSpPr>
        <p:spPr>
          <a:xfrm>
            <a:off x="5893652" y="2907428"/>
            <a:ext cx="2525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Direct teaching 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Increasingly complex alphabetic code</a:t>
            </a:r>
          </a:p>
        </p:txBody>
      </p:sp>
    </p:spTree>
    <p:extLst>
      <p:ext uri="{BB962C8B-B14F-4D97-AF65-F5344CB8AC3E}">
        <p14:creationId xmlns:p14="http://schemas.microsoft.com/office/powerpoint/2010/main" val="2165576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455509-B896-4DA2-9EE8-F1EBEAD3558C}"/>
              </a:ext>
            </a:extLst>
          </p:cNvPr>
          <p:cNvSpPr/>
          <p:nvPr/>
        </p:nvSpPr>
        <p:spPr>
          <a:xfrm>
            <a:off x="3286984" y="2160525"/>
            <a:ext cx="2168063" cy="3077587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98107-6310-444F-AE91-21BEA437AF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499" y="830707"/>
            <a:ext cx="3501000" cy="128454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8367"/>
            <a:ext cx="8229600" cy="1143000"/>
          </a:xfrm>
        </p:spPr>
        <p:txBody>
          <a:bodyPr/>
          <a:lstStyle/>
          <a:p>
            <a:r>
              <a:rPr lang="en-GB" dirty="0"/>
              <a:t>Phonics in Year Two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205D91-2E64-4368-A30E-81FD6110E042}"/>
              </a:ext>
            </a:extLst>
          </p:cNvPr>
          <p:cNvSpPr/>
          <p:nvPr/>
        </p:nvSpPr>
        <p:spPr>
          <a:xfrm>
            <a:off x="659376" y="2273191"/>
            <a:ext cx="184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dirty="0"/>
              <a:t>Continuity</a:t>
            </a:r>
            <a:r>
              <a:rPr lang="en-GB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2A1FC-6244-441E-B430-2E52E563FCFA}"/>
              </a:ext>
            </a:extLst>
          </p:cNvPr>
          <p:cNvSpPr/>
          <p:nvPr/>
        </p:nvSpPr>
        <p:spPr>
          <a:xfrm>
            <a:off x="251520" y="2708920"/>
            <a:ext cx="22564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endParaRPr lang="en-GB" sz="2400" dirty="0"/>
          </a:p>
          <a:p>
            <a:pPr lvl="1">
              <a:spcBef>
                <a:spcPts val="0"/>
              </a:spcBef>
            </a:pPr>
            <a:r>
              <a:rPr lang="en-GB" sz="2400" dirty="0"/>
              <a:t>Programme continues from YR &amp; Y1</a:t>
            </a:r>
          </a:p>
          <a:p>
            <a:pPr lvl="1">
              <a:spcBef>
                <a:spcPts val="0"/>
              </a:spcBef>
            </a:pP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B1B2D-BE62-4FB5-9369-2B7C6EEDDE8F}"/>
              </a:ext>
            </a:extLst>
          </p:cNvPr>
          <p:cNvSpPr/>
          <p:nvPr/>
        </p:nvSpPr>
        <p:spPr>
          <a:xfrm>
            <a:off x="3347864" y="2273191"/>
            <a:ext cx="204094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Systematic: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75E5A-7BBD-44A4-A650-4DB8F2E7A243}"/>
              </a:ext>
            </a:extLst>
          </p:cNvPr>
          <p:cNvSpPr/>
          <p:nvPr/>
        </p:nvSpPr>
        <p:spPr>
          <a:xfrm>
            <a:off x="2893507" y="2971358"/>
            <a:ext cx="2758613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Regular teaching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Sequential order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Builds on prior learning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3C4326-DF7C-4C03-91BA-BDA33D5D6784}"/>
              </a:ext>
            </a:extLst>
          </p:cNvPr>
          <p:cNvSpPr/>
          <p:nvPr/>
        </p:nvSpPr>
        <p:spPr>
          <a:xfrm>
            <a:off x="6352797" y="2273191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Explicit: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A7BC4-FC89-4F79-B045-B367A581F541}"/>
              </a:ext>
            </a:extLst>
          </p:cNvPr>
          <p:cNvSpPr/>
          <p:nvPr/>
        </p:nvSpPr>
        <p:spPr>
          <a:xfrm>
            <a:off x="5893652" y="2907428"/>
            <a:ext cx="2525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Direct teaching 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Increasingly complex alphabetic code</a:t>
            </a:r>
          </a:p>
        </p:txBody>
      </p:sp>
    </p:spTree>
    <p:extLst>
      <p:ext uri="{BB962C8B-B14F-4D97-AF65-F5344CB8AC3E}">
        <p14:creationId xmlns:p14="http://schemas.microsoft.com/office/powerpoint/2010/main" val="1491641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455509-B896-4DA2-9EE8-F1EBEAD3558C}"/>
              </a:ext>
            </a:extLst>
          </p:cNvPr>
          <p:cNvSpPr/>
          <p:nvPr/>
        </p:nvSpPr>
        <p:spPr>
          <a:xfrm>
            <a:off x="6222277" y="2146458"/>
            <a:ext cx="2168063" cy="3077587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98107-6310-444F-AE91-21BEA437AF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499" y="830707"/>
            <a:ext cx="3501000" cy="128454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8367"/>
            <a:ext cx="8229600" cy="1143000"/>
          </a:xfrm>
        </p:spPr>
        <p:txBody>
          <a:bodyPr/>
          <a:lstStyle/>
          <a:p>
            <a:r>
              <a:rPr lang="en-GB" dirty="0"/>
              <a:t>Phonics in Year Two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205D91-2E64-4368-A30E-81FD6110E042}"/>
              </a:ext>
            </a:extLst>
          </p:cNvPr>
          <p:cNvSpPr/>
          <p:nvPr/>
        </p:nvSpPr>
        <p:spPr>
          <a:xfrm>
            <a:off x="659376" y="2273191"/>
            <a:ext cx="184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dirty="0"/>
              <a:t>Continuity</a:t>
            </a:r>
            <a:r>
              <a:rPr lang="en-GB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2A1FC-6244-441E-B430-2E52E563FCFA}"/>
              </a:ext>
            </a:extLst>
          </p:cNvPr>
          <p:cNvSpPr/>
          <p:nvPr/>
        </p:nvSpPr>
        <p:spPr>
          <a:xfrm>
            <a:off x="251520" y="2708920"/>
            <a:ext cx="22564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endParaRPr lang="en-GB" sz="2400" dirty="0"/>
          </a:p>
          <a:p>
            <a:pPr lvl="1">
              <a:spcBef>
                <a:spcPts val="0"/>
              </a:spcBef>
            </a:pPr>
            <a:r>
              <a:rPr lang="en-GB" sz="2400" dirty="0"/>
              <a:t>Programme continues from YR &amp; Y1</a:t>
            </a:r>
          </a:p>
          <a:p>
            <a:pPr lvl="1">
              <a:spcBef>
                <a:spcPts val="0"/>
              </a:spcBef>
            </a:pP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B1B2D-BE62-4FB5-9369-2B7C6EEDDE8F}"/>
              </a:ext>
            </a:extLst>
          </p:cNvPr>
          <p:cNvSpPr/>
          <p:nvPr/>
        </p:nvSpPr>
        <p:spPr>
          <a:xfrm>
            <a:off x="3347864" y="2273191"/>
            <a:ext cx="204094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dirty="0"/>
              <a:t>Systematic: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75E5A-7BBD-44A4-A650-4DB8F2E7A243}"/>
              </a:ext>
            </a:extLst>
          </p:cNvPr>
          <p:cNvSpPr/>
          <p:nvPr/>
        </p:nvSpPr>
        <p:spPr>
          <a:xfrm>
            <a:off x="2821499" y="2971358"/>
            <a:ext cx="2758613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/>
              <a:t>Regular teaching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Sequential order</a:t>
            </a:r>
          </a:p>
          <a:p>
            <a:pPr lvl="1">
              <a:spcBef>
                <a:spcPts val="0"/>
              </a:spcBef>
            </a:pPr>
            <a:r>
              <a:rPr lang="en-GB" sz="2400" dirty="0"/>
              <a:t>Builds on prior learning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3C4326-DF7C-4C03-91BA-BDA33D5D6784}"/>
              </a:ext>
            </a:extLst>
          </p:cNvPr>
          <p:cNvSpPr/>
          <p:nvPr/>
        </p:nvSpPr>
        <p:spPr>
          <a:xfrm>
            <a:off x="6352797" y="2273191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Explicit: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8A7BC4-FC89-4F79-B045-B367A581F541}"/>
              </a:ext>
            </a:extLst>
          </p:cNvPr>
          <p:cNvSpPr/>
          <p:nvPr/>
        </p:nvSpPr>
        <p:spPr>
          <a:xfrm>
            <a:off x="5893652" y="2907428"/>
            <a:ext cx="25257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Direct teaching 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Spelling rules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solidFill>
                  <a:schemeClr val="bg1"/>
                </a:solidFill>
              </a:rPr>
              <a:t>Increasingly complex phonics code</a:t>
            </a:r>
          </a:p>
          <a:p>
            <a:pPr lvl="1">
              <a:spcBef>
                <a:spcPts val="0"/>
              </a:spcBef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8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sign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1219</Words>
  <Application>Microsoft Office PowerPoint</Application>
  <PresentationFormat>On-screen Show (4:3)</PresentationFormat>
  <Paragraphs>299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Bradley Hand ITC</vt:lpstr>
      <vt:lpstr>Calibri</vt:lpstr>
      <vt:lpstr>Times New Roman</vt:lpstr>
      <vt:lpstr>Design3</vt:lpstr>
      <vt:lpstr>  Phonics for Parents Year 2</vt:lpstr>
      <vt:lpstr>What is phonics?</vt:lpstr>
      <vt:lpstr>Why Synthetic Phonics?</vt:lpstr>
      <vt:lpstr>…but must</vt:lpstr>
      <vt:lpstr>Phonics in St Joseph’s</vt:lpstr>
      <vt:lpstr>PowerPoint Presentation</vt:lpstr>
      <vt:lpstr>Phonics in Year Two</vt:lpstr>
      <vt:lpstr>Phonics in Year Two</vt:lpstr>
      <vt:lpstr>Phonics in Year Two</vt:lpstr>
      <vt:lpstr>Phonics in Year Two</vt:lpstr>
      <vt:lpstr>Phonics in Year Two</vt:lpstr>
      <vt:lpstr>Phonics in Year Two</vt:lpstr>
      <vt:lpstr>Phonics in Year Two</vt:lpstr>
      <vt:lpstr>Phonics in Year Two</vt:lpstr>
      <vt:lpstr>Phonics in Year Two</vt:lpstr>
      <vt:lpstr>Phonics in Year Two</vt:lpstr>
      <vt:lpstr>PowerPoint Presentation</vt:lpstr>
      <vt:lpstr>PowerPoint Presentation</vt:lpstr>
      <vt:lpstr>Last Phonics session</vt:lpstr>
      <vt:lpstr>PowerPoint Presentation</vt:lpstr>
      <vt:lpstr>PowerPoint Presentation</vt:lpstr>
      <vt:lpstr>Y2 Phonics learning:</vt:lpstr>
      <vt:lpstr>Y2 Phonics learning:</vt:lpstr>
      <vt:lpstr>Y2 Phonics learning:</vt:lpstr>
      <vt:lpstr>Phonics in Year Two</vt:lpstr>
      <vt:lpstr>MOST IMPORTANT</vt:lpstr>
      <vt:lpstr>Effective reading &amp; writing</vt:lpstr>
      <vt:lpstr>Effective reading &amp; writing</vt:lpstr>
      <vt:lpstr>Effective reading &amp; writing</vt:lpstr>
      <vt:lpstr>Effective reading &amp; writing</vt:lpstr>
      <vt:lpstr>Effective reading &amp; writing</vt:lpstr>
      <vt:lpstr>Effective reading &amp; writing</vt:lpstr>
      <vt:lpstr>Top Tips</vt:lpstr>
      <vt:lpstr>Help us create a love of reading…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Rachel</dc:creator>
  <cp:lastModifiedBy>Rachel Nash</cp:lastModifiedBy>
  <cp:revision>122</cp:revision>
  <cp:lastPrinted>2021-11-04T14:33:48Z</cp:lastPrinted>
  <dcterms:created xsi:type="dcterms:W3CDTF">2020-01-30T19:38:28Z</dcterms:created>
  <dcterms:modified xsi:type="dcterms:W3CDTF">2023-11-02T13:55:47Z</dcterms:modified>
</cp:coreProperties>
</file>